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01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516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49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311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399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868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785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803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8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85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95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772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256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74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732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3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891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7560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56241" y="862379"/>
            <a:ext cx="92795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5 /ÜNİTE.  ESTETİK VE SANAT FELSEFESİ 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067" y="2264344"/>
            <a:ext cx="9414933" cy="430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29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43467" y="1488491"/>
            <a:ext cx="105099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</a:rPr>
              <a:t>Estetik tavır</a:t>
            </a:r>
            <a:r>
              <a:rPr lang="tr-TR" sz="4400" dirty="0"/>
              <a:t>: Sanatla uğraşan ve ondan anlayan </a:t>
            </a:r>
            <a:r>
              <a:rPr lang="tr-TR" sz="4400" dirty="0" smtClean="0"/>
              <a:t>kişinin </a:t>
            </a:r>
            <a:r>
              <a:rPr lang="tr-TR" sz="4400" dirty="0"/>
              <a:t>sanat eserine karşı gösterdiği tavırdır. </a:t>
            </a:r>
          </a:p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43467" y="3889148"/>
            <a:ext cx="109163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Estetik haz</a:t>
            </a:r>
            <a:r>
              <a:rPr lang="tr-TR" sz="4000" dirty="0"/>
              <a:t>: Estetik bir öznenin; estetik bir tavırla,</a:t>
            </a:r>
          </a:p>
          <a:p>
            <a:r>
              <a:rPr lang="tr-TR" sz="4000" dirty="0"/>
              <a:t>estetik nesneye yaklaşması sonucunda </a:t>
            </a:r>
            <a:r>
              <a:rPr lang="tr-TR" sz="4000" dirty="0" smtClean="0"/>
              <a:t>duyduğu estetik </a:t>
            </a:r>
            <a:r>
              <a:rPr lang="tr-TR" sz="4000" dirty="0"/>
              <a:t>heyecan veya </a:t>
            </a:r>
            <a:r>
              <a:rPr lang="tr-TR" sz="4000" dirty="0" smtClean="0"/>
              <a:t>duygudur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61374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2845" y="468616"/>
            <a:ext cx="111308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 </a:t>
            </a:r>
          </a:p>
          <a:p>
            <a:r>
              <a:rPr lang="tr-TR" sz="4000" dirty="0">
                <a:solidFill>
                  <a:srgbClr val="FF0000"/>
                </a:solidFill>
              </a:rPr>
              <a:t>Estetik yargı: </a:t>
            </a:r>
            <a:r>
              <a:rPr lang="tr-TR" sz="4000" dirty="0"/>
              <a:t>Öznenin sanat eseri (nesne) </a:t>
            </a:r>
            <a:r>
              <a:rPr lang="tr-TR" sz="4000" dirty="0" smtClean="0"/>
              <a:t>hakkında güzel </a:t>
            </a:r>
            <a:r>
              <a:rPr lang="tr-TR" sz="4000" dirty="0"/>
              <a:t>veya hoş olduğu yönünde bir </a:t>
            </a:r>
            <a:r>
              <a:rPr lang="tr-TR" sz="4000" dirty="0" smtClean="0"/>
              <a:t>yargıda bulunmasıdır</a:t>
            </a:r>
            <a:r>
              <a:rPr lang="tr-TR" sz="4000" dirty="0"/>
              <a:t>. </a:t>
            </a:r>
          </a:p>
          <a:p>
            <a:r>
              <a:rPr lang="tr-TR" sz="4000" dirty="0"/>
              <a:t> </a:t>
            </a:r>
          </a:p>
          <a:p>
            <a:r>
              <a:rPr lang="tr-TR" sz="4000" dirty="0">
                <a:solidFill>
                  <a:srgbClr val="FF0000"/>
                </a:solidFill>
              </a:rPr>
              <a:t>Güzellik:</a:t>
            </a:r>
            <a:r>
              <a:rPr lang="tr-TR" sz="4000" dirty="0"/>
              <a:t> Güzellik bir beğeni yargısıdır. Güzellik</a:t>
            </a:r>
          </a:p>
          <a:p>
            <a:r>
              <a:rPr lang="tr-TR" sz="4000" dirty="0"/>
              <a:t>estetik öznenin estetik nesneden hoşlanma ve </a:t>
            </a:r>
            <a:r>
              <a:rPr lang="tr-TR" sz="4000" dirty="0" smtClean="0"/>
              <a:t>beğeni duygusudur</a:t>
            </a:r>
            <a:r>
              <a:rPr lang="tr-TR" sz="4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4278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9333" y="247937"/>
            <a:ext cx="118872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Hoş: </a:t>
            </a:r>
            <a:r>
              <a:rPr lang="tr-TR" sz="3600" dirty="0"/>
              <a:t>İnsanın duygularını okşayan güzelliktir. </a:t>
            </a:r>
            <a:r>
              <a:rPr lang="tr-TR" sz="3600" dirty="0" smtClean="0"/>
              <a:t>Zevk veren</a:t>
            </a:r>
            <a:r>
              <a:rPr lang="tr-TR" sz="3600" dirty="0"/>
              <a:t>, beğenilen. </a:t>
            </a:r>
          </a:p>
          <a:p>
            <a:r>
              <a:rPr lang="tr-TR" sz="3600" dirty="0"/>
              <a:t> </a:t>
            </a:r>
          </a:p>
          <a:p>
            <a:r>
              <a:rPr lang="tr-TR" sz="3600" dirty="0">
                <a:solidFill>
                  <a:srgbClr val="FF0000"/>
                </a:solidFill>
              </a:rPr>
              <a:t>Yüce</a:t>
            </a:r>
            <a:r>
              <a:rPr lang="tr-TR" sz="3600" dirty="0"/>
              <a:t>: Büyük, ulu, ulvi. Hayranlık </a:t>
            </a:r>
            <a:r>
              <a:rPr lang="tr-TR" sz="3600" dirty="0" smtClean="0"/>
              <a:t>uyandıran, ulaşılması </a:t>
            </a:r>
            <a:r>
              <a:rPr lang="tr-TR" sz="3600" dirty="0"/>
              <a:t>zor olan şey. </a:t>
            </a:r>
          </a:p>
          <a:p>
            <a:r>
              <a:rPr lang="tr-TR" sz="3600" dirty="0"/>
              <a:t> </a:t>
            </a:r>
          </a:p>
          <a:p>
            <a:r>
              <a:rPr lang="tr-TR" sz="3600" dirty="0">
                <a:solidFill>
                  <a:srgbClr val="FF0000"/>
                </a:solidFill>
              </a:rPr>
              <a:t>Sanat eseri</a:t>
            </a:r>
            <a:r>
              <a:rPr lang="tr-TR" sz="3600" dirty="0"/>
              <a:t>: Sanatçının yaratıcılık ve ustalık </a:t>
            </a:r>
            <a:r>
              <a:rPr lang="tr-TR" sz="3600" dirty="0" smtClean="0"/>
              <a:t>sonucu ortaya </a:t>
            </a:r>
            <a:r>
              <a:rPr lang="tr-TR" sz="3600" dirty="0"/>
              <a:t>çıkardığı eser. </a:t>
            </a:r>
          </a:p>
          <a:p>
            <a:r>
              <a:rPr lang="tr-TR" sz="3600" dirty="0"/>
              <a:t> </a:t>
            </a:r>
          </a:p>
          <a:p>
            <a:r>
              <a:rPr lang="tr-TR" sz="3600" dirty="0">
                <a:solidFill>
                  <a:srgbClr val="FF0000"/>
                </a:solidFill>
              </a:rPr>
              <a:t>Taklit: </a:t>
            </a:r>
            <a:r>
              <a:rPr lang="tr-TR" sz="3600" dirty="0"/>
              <a:t>Sanatçının bir şeyi </a:t>
            </a:r>
            <a:r>
              <a:rPr lang="tr-TR" sz="3600" dirty="0" smtClean="0"/>
              <a:t>benzetme yoluyla eserine aktarmasıdır</a:t>
            </a:r>
            <a:r>
              <a:rPr lang="tr-TR" sz="3600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47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92" y="239363"/>
            <a:ext cx="10600839" cy="651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2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3837" y="1788068"/>
            <a:ext cx="97408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dirty="0"/>
              <a:t>Ç.  SANATI AÇIKLAYAN FELSEFİ GÖRÜŞLER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67" y="2731911"/>
            <a:ext cx="6659739" cy="380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72770" y="1201045"/>
            <a:ext cx="50369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dirty="0"/>
              <a:t>1. </a:t>
            </a:r>
            <a:r>
              <a:rPr lang="tr-TR" sz="4400" dirty="0">
                <a:solidFill>
                  <a:srgbClr val="FF0000"/>
                </a:solidFill>
              </a:rPr>
              <a:t>Taklit Olarak Sanat</a:t>
            </a:r>
            <a:r>
              <a:rPr lang="tr-TR" dirty="0"/>
              <a:t>: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30578" y="1970486"/>
            <a:ext cx="110518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: </a:t>
            </a:r>
            <a:r>
              <a:rPr lang="tr-TR" sz="4000" dirty="0"/>
              <a:t>Bu yaklaşıma göre </a:t>
            </a:r>
            <a:r>
              <a:rPr lang="tr-TR" sz="4000" dirty="0" smtClean="0"/>
              <a:t>sanatçı gerçeklikte </a:t>
            </a:r>
            <a:r>
              <a:rPr lang="tr-TR" sz="4000" dirty="0"/>
              <a:t>(doğada) var olan bir şeyi eserinde </a:t>
            </a:r>
            <a:r>
              <a:rPr lang="tr-TR" sz="4000" dirty="0" smtClean="0"/>
              <a:t>taklit eder</a:t>
            </a:r>
            <a:r>
              <a:rPr lang="tr-TR" sz="4000" dirty="0"/>
              <a:t>. Burada esas olan, sanatçının ele aldığı </a:t>
            </a:r>
            <a:r>
              <a:rPr lang="tr-TR" sz="4000" dirty="0" smtClean="0"/>
              <a:t>konuyu iyi </a:t>
            </a:r>
            <a:r>
              <a:rPr lang="tr-TR" sz="4000" dirty="0"/>
              <a:t>yansıtmasıdır. Temsilcileri Platon </a:t>
            </a:r>
            <a:r>
              <a:rPr lang="tr-TR" sz="4000" dirty="0" smtClean="0"/>
              <a:t>ve Aristo'dur.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52666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5468" y="235930"/>
            <a:ext cx="117404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Platon: </a:t>
            </a:r>
            <a:r>
              <a:rPr lang="tr-TR" sz="3600" dirty="0"/>
              <a:t>Ona göre evren,  duyular </a:t>
            </a:r>
            <a:r>
              <a:rPr lang="tr-TR" sz="3600" dirty="0" smtClean="0"/>
              <a:t>(görünüşler, gerçekler) </a:t>
            </a:r>
            <a:r>
              <a:rPr lang="tr-TR" sz="3600" dirty="0"/>
              <a:t>evreni ve idealar evreni diye ikiye </a:t>
            </a:r>
            <a:r>
              <a:rPr lang="tr-TR" sz="3600" dirty="0" smtClean="0"/>
              <a:t>ayrılır. Sanatçı, </a:t>
            </a:r>
            <a:r>
              <a:rPr lang="tr-TR" sz="3600" dirty="0"/>
              <a:t>duyular dünyasında bulunan nesneleri </a:t>
            </a:r>
            <a:r>
              <a:rPr lang="tr-TR" sz="3600" dirty="0" smtClean="0"/>
              <a:t>taklit eder</a:t>
            </a:r>
            <a:r>
              <a:rPr lang="tr-TR" sz="3600" dirty="0"/>
              <a:t>. Fakat Platona göre, duyular </a:t>
            </a:r>
            <a:r>
              <a:rPr lang="tr-TR" sz="3600" dirty="0" smtClean="0"/>
              <a:t>dünyasındaki varlıklar, </a:t>
            </a:r>
            <a:r>
              <a:rPr lang="tr-TR" sz="3600" dirty="0"/>
              <a:t>gerçek değildir, bu tür taklit sonucu </a:t>
            </a:r>
            <a:r>
              <a:rPr lang="tr-TR" sz="3600" dirty="0" smtClean="0"/>
              <a:t>oluşan eser </a:t>
            </a:r>
            <a:r>
              <a:rPr lang="tr-TR" sz="3600" dirty="0"/>
              <a:t>iyi ve gerçek sanat eseri sayılamaz. Ona göre; </a:t>
            </a:r>
            <a:r>
              <a:rPr lang="tr-TR" sz="3600" dirty="0" smtClean="0"/>
              <a:t>gerçek </a:t>
            </a:r>
            <a:r>
              <a:rPr lang="tr-TR" sz="3600" dirty="0"/>
              <a:t>sanat eseri,  idealar dünyasındaki </a:t>
            </a:r>
            <a:r>
              <a:rPr lang="tr-TR" sz="3600" dirty="0" smtClean="0"/>
              <a:t>varlıkları taklit </a:t>
            </a:r>
            <a:r>
              <a:rPr lang="tr-TR" sz="3600" dirty="0"/>
              <a:t>etmekle ortaya konulabilir. Çünkü </a:t>
            </a:r>
            <a:r>
              <a:rPr lang="tr-TR" sz="3600" dirty="0" smtClean="0"/>
              <a:t>idealar dünyasındaki </a:t>
            </a:r>
            <a:r>
              <a:rPr lang="tr-TR" sz="3600" dirty="0"/>
              <a:t>varlıklar, gerçek varlıklardır. Demek ki, </a:t>
            </a:r>
            <a:r>
              <a:rPr lang="tr-TR" sz="3600" dirty="0" smtClean="0"/>
              <a:t>sanatçı </a:t>
            </a:r>
            <a:r>
              <a:rPr lang="tr-TR" sz="3600" dirty="0"/>
              <a:t>görünen evrendeki güzeli değil de, </a:t>
            </a:r>
            <a:r>
              <a:rPr lang="tr-TR" sz="3600" dirty="0" smtClean="0"/>
              <a:t>güzelin ideasını </a:t>
            </a:r>
            <a:r>
              <a:rPr lang="tr-TR" sz="3600" dirty="0"/>
              <a:t>taklit etmelidir. Sanatçı güzel ideasını </a:t>
            </a:r>
            <a:r>
              <a:rPr lang="tr-TR" sz="3600" dirty="0" smtClean="0"/>
              <a:t>taklit edebildiği </a:t>
            </a:r>
            <a:r>
              <a:rPr lang="tr-TR" sz="3600" dirty="0"/>
              <a:t>ölçüde eseri, gerçek ve iyi bir sanat </a:t>
            </a:r>
            <a:r>
              <a:rPr lang="tr-TR" sz="3600" dirty="0" smtClean="0"/>
              <a:t>eseri sayılır</a:t>
            </a:r>
            <a:r>
              <a:rPr lang="tr-TR" sz="3600" dirty="0"/>
              <a:t>. 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885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90223" y="716971"/>
            <a:ext cx="107470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Aristoteles: </a:t>
            </a:r>
            <a:r>
              <a:rPr lang="tr-TR" sz="3600" dirty="0"/>
              <a:t>Ona göre de, sanatçı doğayı taklit eder.</a:t>
            </a:r>
          </a:p>
          <a:p>
            <a:r>
              <a:rPr lang="tr-TR" sz="3600" dirty="0"/>
              <a:t>Ama nesneleri oldukları gibi değil, olmaları gerektiği</a:t>
            </a:r>
          </a:p>
          <a:p>
            <a:r>
              <a:rPr lang="tr-TR" sz="3600" dirty="0"/>
              <a:t>gibi yansıtabilmelidir. Bu yönüyle sanatın ahlaki bir </a:t>
            </a:r>
          </a:p>
          <a:p>
            <a:r>
              <a:rPr lang="tr-TR" sz="3600" dirty="0"/>
              <a:t>yönü vardır. Çünkü sanatçı, sanat </a:t>
            </a:r>
            <a:r>
              <a:rPr lang="tr-TR" sz="3600" dirty="0" smtClean="0"/>
              <a:t>eserini oluştururken </a:t>
            </a:r>
            <a:r>
              <a:rPr lang="tr-TR" sz="3600" dirty="0"/>
              <a:t>yoğun duygular yaşayarak </a:t>
            </a:r>
            <a:r>
              <a:rPr lang="tr-TR" sz="3600" dirty="0" smtClean="0"/>
              <a:t>ruhunu arındırır</a:t>
            </a:r>
            <a:r>
              <a:rPr lang="tr-TR" sz="3600" dirty="0"/>
              <a:t>. Aristo’ya göre sanat, doğadaki </a:t>
            </a:r>
            <a:r>
              <a:rPr lang="tr-TR" sz="3600" dirty="0" smtClean="0"/>
              <a:t>eksikliğin tamamlanmasıdır</a:t>
            </a:r>
            <a:r>
              <a:rPr lang="tr-TR" sz="3600" dirty="0"/>
              <a:t>. Ancak o zaman sanat yapıtı </a:t>
            </a:r>
            <a:r>
              <a:rPr lang="tr-TR" sz="3600" dirty="0" smtClean="0"/>
              <a:t>değerli olacaktır</a:t>
            </a:r>
            <a:r>
              <a:rPr lang="tr-TR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402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5779" y="124178"/>
            <a:ext cx="62083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2. Yaratma Olarak Sanat</a:t>
            </a:r>
            <a:r>
              <a:rPr lang="tr-TR" sz="4000" dirty="0"/>
              <a:t>: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90311" y="832064"/>
            <a:ext cx="1084862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/>
              <a:t>: </a:t>
            </a:r>
            <a:r>
              <a:rPr lang="tr-TR" sz="3600" dirty="0"/>
              <a:t>Bu yaklaşıma </a:t>
            </a:r>
            <a:r>
              <a:rPr lang="tr-TR" sz="3600" dirty="0" smtClean="0"/>
              <a:t>göre sanatçı </a:t>
            </a:r>
            <a:r>
              <a:rPr lang="tr-TR" sz="3600" dirty="0"/>
              <a:t>hiçbir zaman doğayı taklit etmez, </a:t>
            </a:r>
            <a:r>
              <a:rPr lang="tr-TR" sz="3600" dirty="0" smtClean="0"/>
              <a:t>çünkü doğada </a:t>
            </a:r>
            <a:r>
              <a:rPr lang="tr-TR" sz="3600" dirty="0"/>
              <a:t>mükemmellik yoktur. Mükemmelliği </a:t>
            </a:r>
            <a:r>
              <a:rPr lang="tr-TR" sz="3600" dirty="0" smtClean="0"/>
              <a:t>arayan sanatçı</a:t>
            </a:r>
            <a:r>
              <a:rPr lang="tr-TR" sz="3600" dirty="0"/>
              <a:t>, doğada var olmayan bir şeyi </a:t>
            </a:r>
            <a:r>
              <a:rPr lang="tr-TR" sz="3600" dirty="0" smtClean="0"/>
              <a:t>yaratmalıdır. Çünkü </a:t>
            </a:r>
            <a:r>
              <a:rPr lang="tr-TR" sz="3600" dirty="0"/>
              <a:t>mükemmellik, gerçekte var olmayan, </a:t>
            </a:r>
            <a:r>
              <a:rPr lang="tr-TR" sz="3600" dirty="0" smtClean="0"/>
              <a:t>fakat ideal </a:t>
            </a:r>
            <a:r>
              <a:rPr lang="tr-TR" sz="3600" dirty="0"/>
              <a:t>olan bir şeydir. Mükemmelliği ve </a:t>
            </a:r>
            <a:r>
              <a:rPr lang="tr-TR" sz="3600" dirty="0" smtClean="0"/>
              <a:t>ideali, sanatçı, </a:t>
            </a:r>
            <a:r>
              <a:rPr lang="tr-TR" sz="3600" dirty="0"/>
              <a:t>hayal gücünü ve yaratıcı yanını kullanarak</a:t>
            </a:r>
          </a:p>
          <a:p>
            <a:r>
              <a:rPr lang="tr-TR" sz="3600" dirty="0"/>
              <a:t>kendinden bir şeyler katarak) oluşturur. Yani bu</a:t>
            </a:r>
          </a:p>
          <a:p>
            <a:r>
              <a:rPr lang="tr-TR" sz="3600" dirty="0"/>
              <a:t>yaklaşıma göre, gerçek ve iyi bir sanat eseri, sanatçının hayal gücünü kullanarak </a:t>
            </a:r>
            <a:r>
              <a:rPr lang="tr-TR" sz="3600" dirty="0" smtClean="0"/>
              <a:t>oluşturduğu eserdir</a:t>
            </a:r>
            <a:r>
              <a:rPr lang="tr-TR" sz="3600" dirty="0"/>
              <a:t>. Temsilcileri Croce (1866-1952) ve </a:t>
            </a:r>
            <a:r>
              <a:rPr lang="tr-TR" sz="3600" dirty="0" err="1" smtClean="0"/>
              <a:t>Schelling</a:t>
            </a:r>
            <a:r>
              <a:rPr lang="tr-TR" sz="3600" dirty="0" smtClean="0"/>
              <a:t>(1775-1854</a:t>
            </a:r>
            <a:r>
              <a:rPr lang="tr-TR" sz="3600" dirty="0"/>
              <a:t>)’tir. </a:t>
            </a:r>
          </a:p>
        </p:txBody>
      </p:sp>
    </p:spTree>
    <p:extLst>
      <p:ext uri="{BB962C8B-B14F-4D97-AF65-F5344CB8AC3E}">
        <p14:creationId xmlns:p14="http://schemas.microsoft.com/office/powerpoint/2010/main" val="67394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379" y="4213754"/>
            <a:ext cx="5181600" cy="256222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37067" y="520435"/>
            <a:ext cx="10058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Croce</a:t>
            </a:r>
            <a:r>
              <a:rPr lang="tr-TR" sz="3600" dirty="0"/>
              <a:t>: Ona göre sanat eseri, sanatçının hayal</a:t>
            </a:r>
          </a:p>
          <a:p>
            <a:r>
              <a:rPr lang="tr-TR" sz="3600" dirty="0"/>
              <a:t>gücüyle olup biter. Sanat eserinde yaratma sadece o</a:t>
            </a:r>
          </a:p>
          <a:p>
            <a:r>
              <a:rPr lang="tr-TR" sz="3600" dirty="0"/>
              <a:t>sanatçıya aittir. Çünkü sanatçı, eserini oluştururken</a:t>
            </a:r>
          </a:p>
          <a:p>
            <a:r>
              <a:rPr lang="tr-TR" sz="3600" dirty="0"/>
              <a:t>yaşadığı duyguları bir daha yaşayamaz ve aynı</a:t>
            </a:r>
          </a:p>
          <a:p>
            <a:r>
              <a:rPr lang="tr-TR" sz="3600" dirty="0"/>
              <a:t>duyguları bir başkası da aynen yaşayamaz. Bu</a:t>
            </a:r>
          </a:p>
          <a:p>
            <a:r>
              <a:rPr lang="tr-TR" sz="3600" dirty="0"/>
              <a:t>nedenle sanat eseri özgündür yani tek ve eşsizdir.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590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7378" y="711200"/>
            <a:ext cx="1166142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Estetik; güzelin ne olduğunu sorgulayan ve </a:t>
            </a:r>
            <a:r>
              <a:rPr lang="tr-TR" sz="3600" dirty="0" smtClean="0"/>
              <a:t>bunun bilgisine </a:t>
            </a:r>
            <a:r>
              <a:rPr lang="tr-TR" sz="3600" dirty="0"/>
              <a:t>ulaşmaya çalışan felsefe dalıdır. </a:t>
            </a:r>
            <a:r>
              <a:rPr lang="tr-TR" sz="3600" dirty="0" smtClean="0"/>
              <a:t>Sanat felsefesi </a:t>
            </a:r>
            <a:r>
              <a:rPr lang="tr-TR" sz="3600" dirty="0"/>
              <a:t>ise, insanın meydana getirdiği eserleri </a:t>
            </a:r>
            <a:r>
              <a:rPr lang="tr-TR" sz="3600" dirty="0" smtClean="0"/>
              <a:t>(sanat yapıtlarını) </a:t>
            </a:r>
            <a:r>
              <a:rPr lang="tr-TR" sz="3600" dirty="0"/>
              <a:t>ele alan, sanatın ne </a:t>
            </a:r>
            <a:r>
              <a:rPr lang="tr-TR" sz="3600" dirty="0" smtClean="0"/>
              <a:t>olduğunu sorgulayan, sanatçının </a:t>
            </a:r>
            <a:r>
              <a:rPr lang="tr-TR" sz="3600" dirty="0"/>
              <a:t>etkinliğini inceleyen felsefe dalıdır. </a:t>
            </a:r>
            <a:r>
              <a:rPr lang="tr-TR" sz="3600" dirty="0" smtClean="0">
                <a:solidFill>
                  <a:srgbClr val="FF0000"/>
                </a:solidFill>
              </a:rPr>
              <a:t>Estetik hem </a:t>
            </a:r>
            <a:r>
              <a:rPr lang="tr-TR" sz="3600" dirty="0">
                <a:solidFill>
                  <a:srgbClr val="FF0000"/>
                </a:solidFill>
              </a:rPr>
              <a:t>doğadaki hem de sanattaki güzeli </a:t>
            </a:r>
            <a:r>
              <a:rPr lang="tr-TR" sz="3600" dirty="0" smtClean="0">
                <a:solidFill>
                  <a:srgbClr val="FF0000"/>
                </a:solidFill>
              </a:rPr>
              <a:t>sorgularken</a:t>
            </a:r>
            <a:r>
              <a:rPr lang="tr-TR" sz="3600" dirty="0" smtClean="0"/>
              <a:t>, </a:t>
            </a:r>
            <a:r>
              <a:rPr lang="tr-TR" sz="3600" dirty="0" smtClean="0">
                <a:solidFill>
                  <a:srgbClr val="FFC000"/>
                </a:solidFill>
              </a:rPr>
              <a:t>sanat </a:t>
            </a:r>
            <a:r>
              <a:rPr lang="tr-TR" sz="3600" dirty="0">
                <a:solidFill>
                  <a:srgbClr val="FFC000"/>
                </a:solidFill>
              </a:rPr>
              <a:t>felsefesi ise sadece sanattaki güzelliği </a:t>
            </a:r>
            <a:r>
              <a:rPr lang="tr-TR" sz="3600" dirty="0" smtClean="0">
                <a:solidFill>
                  <a:srgbClr val="FFC000"/>
                </a:solidFill>
              </a:rPr>
              <a:t>sorgular</a:t>
            </a:r>
            <a:r>
              <a:rPr lang="tr-TR" sz="3600" dirty="0" smtClean="0"/>
              <a:t>. Bu </a:t>
            </a:r>
            <a:r>
              <a:rPr lang="tr-TR" sz="3600" dirty="0"/>
              <a:t>bakımdan estetik daha kapsamlıdır. </a:t>
            </a:r>
            <a:r>
              <a:rPr lang="tr-TR" dirty="0"/>
              <a:t>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68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9644" y="349956"/>
            <a:ext cx="115824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>
                <a:solidFill>
                  <a:srgbClr val="FF0000"/>
                </a:solidFill>
              </a:rPr>
              <a:t>Schelling</a:t>
            </a:r>
            <a:r>
              <a:rPr lang="tr-TR" sz="4000" dirty="0"/>
              <a:t>: Ona göre insanın yaşadığı çağ ve </a:t>
            </a:r>
            <a:r>
              <a:rPr lang="tr-TR" sz="4000" dirty="0" smtClean="0"/>
              <a:t>toplum sanatçının </a:t>
            </a:r>
            <a:r>
              <a:rPr lang="tr-TR" sz="4000" dirty="0"/>
              <a:t>sanat yapıtını oluşturmasında </a:t>
            </a:r>
            <a:r>
              <a:rPr lang="tr-TR" sz="4000" dirty="0" smtClean="0"/>
              <a:t>etkilidir Toplumda </a:t>
            </a:r>
            <a:r>
              <a:rPr lang="tr-TR" sz="4000" dirty="0"/>
              <a:t>yaşanan olaylar aynen bir daha </a:t>
            </a:r>
            <a:r>
              <a:rPr lang="tr-TR" sz="4000" dirty="0" smtClean="0"/>
              <a:t>tekrar</a:t>
            </a:r>
          </a:p>
          <a:p>
            <a:r>
              <a:rPr lang="tr-TR" sz="4000" dirty="0" smtClean="0"/>
              <a:t>edilemez</a:t>
            </a:r>
            <a:r>
              <a:rPr lang="tr-TR" sz="4000" dirty="0"/>
              <a:t>. Bundan dolayı sanat eserleri, </a:t>
            </a:r>
            <a:r>
              <a:rPr lang="tr-TR" sz="4000" dirty="0" smtClean="0"/>
              <a:t>birbirine benzeyemez</a:t>
            </a:r>
            <a:r>
              <a:rPr lang="tr-TR" sz="4000" dirty="0"/>
              <a:t>, yani sanat eseri tek ve eşsizdir. </a:t>
            </a:r>
          </a:p>
          <a:p>
            <a:r>
              <a:rPr lang="tr-TR" dirty="0"/>
              <a:t>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733" y="3644278"/>
            <a:ext cx="4885796" cy="321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3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0622" y="485422"/>
            <a:ext cx="11740445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3. Oyun Olarak Sanat: </a:t>
            </a:r>
            <a:r>
              <a:rPr lang="tr-TR" sz="3600" dirty="0"/>
              <a:t>Bu yaklaşıma göre sanat </a:t>
            </a:r>
            <a:r>
              <a:rPr lang="tr-TR" sz="3600" dirty="0" smtClean="0"/>
              <a:t>ile oyun </a:t>
            </a:r>
            <a:r>
              <a:rPr lang="tr-TR" sz="3600" dirty="0"/>
              <a:t>arasında bir takım benzerlikler vardır.  </a:t>
            </a:r>
          </a:p>
          <a:p>
            <a:r>
              <a:rPr lang="tr-TR" sz="3600" dirty="0"/>
              <a:t> </a:t>
            </a:r>
          </a:p>
          <a:p>
            <a:r>
              <a:rPr lang="tr-TR" sz="3600" dirty="0" smtClean="0"/>
              <a:t>- </a:t>
            </a:r>
            <a:r>
              <a:rPr lang="tr-TR" sz="3600" dirty="0"/>
              <a:t>Her iki etkinlik yarar amacı güdülmeden yapılır. </a:t>
            </a:r>
          </a:p>
          <a:p>
            <a:r>
              <a:rPr lang="tr-TR" sz="3600" dirty="0" smtClean="0"/>
              <a:t>- </a:t>
            </a:r>
            <a:r>
              <a:rPr lang="tr-TR" sz="3600" dirty="0"/>
              <a:t>Her ikisi de insanı gündelik yaşamın </a:t>
            </a:r>
            <a:r>
              <a:rPr lang="tr-TR" sz="3600" dirty="0" smtClean="0"/>
              <a:t>sıkıntılardan</a:t>
            </a:r>
            <a:r>
              <a:rPr lang="tr-TR" sz="3600" dirty="0"/>
              <a:t>, kaygılarından </a:t>
            </a:r>
            <a:r>
              <a:rPr lang="tr-TR" sz="3600" dirty="0" smtClean="0"/>
              <a:t>uzaklaştırarak, insanın </a:t>
            </a:r>
            <a:r>
              <a:rPr lang="tr-TR" sz="3600" dirty="0"/>
              <a:t>adeta kendisini unutmasını sağlar.  </a:t>
            </a:r>
          </a:p>
          <a:p>
            <a:r>
              <a:rPr lang="tr-TR" sz="3600" dirty="0" smtClean="0"/>
              <a:t>- </a:t>
            </a:r>
            <a:r>
              <a:rPr lang="tr-TR" sz="3600" dirty="0"/>
              <a:t>Her ikisinde de dış dünyaya yani hayal dünyasına</a:t>
            </a:r>
          </a:p>
          <a:p>
            <a:r>
              <a:rPr lang="tr-TR" sz="3600" dirty="0"/>
              <a:t>yönelme olur. Bu dünya içinde, insan </a:t>
            </a:r>
            <a:r>
              <a:rPr lang="tr-TR" sz="3600" dirty="0" smtClean="0"/>
              <a:t>mutlak özgür </a:t>
            </a:r>
            <a:r>
              <a:rPr lang="tr-TR" sz="3600" dirty="0"/>
              <a:t>olur.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49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61245" y="417395"/>
            <a:ext cx="116952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/>
              <a:t>Friedrich</a:t>
            </a:r>
            <a:r>
              <a:rPr lang="tr-TR" sz="4000" dirty="0"/>
              <a:t> </a:t>
            </a:r>
            <a:r>
              <a:rPr lang="tr-TR" sz="4000" dirty="0" err="1"/>
              <a:t>Schiller</a:t>
            </a:r>
            <a:r>
              <a:rPr lang="tr-TR" sz="4000" dirty="0"/>
              <a:t> (1759-1805): Ona göre, “İnsan</a:t>
            </a:r>
          </a:p>
          <a:p>
            <a:r>
              <a:rPr lang="tr-TR" sz="4000" dirty="0"/>
              <a:t>oynadığı sürece insandır.” </a:t>
            </a:r>
            <a:r>
              <a:rPr lang="tr-TR" sz="4000" dirty="0" err="1"/>
              <a:t>Schiller’e</a:t>
            </a:r>
            <a:r>
              <a:rPr lang="tr-TR" sz="4000" dirty="0"/>
              <a:t> göre insan,</a:t>
            </a:r>
          </a:p>
          <a:p>
            <a:r>
              <a:rPr lang="tr-TR" sz="4000" dirty="0"/>
              <a:t>gerçek özgürlüğe ancak sanat yoluyla ulaşabilir.</a:t>
            </a:r>
          </a:p>
          <a:p>
            <a:r>
              <a:rPr lang="tr-TR" sz="4000" dirty="0"/>
              <a:t>İnsan sanatla uğraşırken, kendini zamandan</a:t>
            </a:r>
          </a:p>
          <a:p>
            <a:r>
              <a:rPr lang="tr-TR" sz="4000" dirty="0"/>
              <a:t>koparılmış gibi hisseder. Bu ise oyun oynarken</a:t>
            </a:r>
          </a:p>
          <a:p>
            <a:r>
              <a:rPr lang="tr-TR" sz="4000" dirty="0"/>
              <a:t>zamanın nasıl geçtiğini fark etmeyişimize benzer. </a:t>
            </a:r>
          </a:p>
          <a:p>
            <a:r>
              <a:rPr lang="tr-TR" sz="4000" dirty="0"/>
              <a:t>Biz, insanlığımızın burada, dış kuvvetlerin darbesine</a:t>
            </a:r>
          </a:p>
          <a:p>
            <a:r>
              <a:rPr lang="tr-TR" sz="4000" dirty="0"/>
              <a:t>maruz kalmamış denecek kadar, saf ve tam olarak</a:t>
            </a:r>
          </a:p>
          <a:p>
            <a:r>
              <a:rPr lang="tr-TR" sz="4000" dirty="0"/>
              <a:t>ortaya çıktığını anlarız.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06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38666" y="291869"/>
            <a:ext cx="1158240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/>
              <a:t>D.  GÜZELLİĞİN KAYNAĞI NEDİR? </a:t>
            </a:r>
          </a:p>
          <a:p>
            <a:r>
              <a:rPr lang="tr-TR" dirty="0"/>
              <a:t> </a:t>
            </a:r>
          </a:p>
          <a:p>
            <a:r>
              <a:rPr lang="tr-TR" sz="3600" dirty="0"/>
              <a:t>1. Güzellik Problemi: Estetikte “güzel”in </a:t>
            </a:r>
            <a:r>
              <a:rPr lang="tr-TR" sz="3600" dirty="0" smtClean="0"/>
              <a:t>sistemli bir </a:t>
            </a:r>
            <a:r>
              <a:rPr lang="tr-TR" sz="3600" dirty="0"/>
              <a:t>şekilde sorgulanmaya başlanması ilk </a:t>
            </a:r>
            <a:r>
              <a:rPr lang="tr-TR" sz="3600" dirty="0" smtClean="0"/>
              <a:t>kez </a:t>
            </a:r>
            <a:r>
              <a:rPr lang="tr-TR" sz="3600" dirty="0" err="1" smtClean="0">
                <a:solidFill>
                  <a:srgbClr val="FF0000"/>
                </a:solidFill>
              </a:rPr>
              <a:t>Baumgarten</a:t>
            </a:r>
            <a:r>
              <a:rPr lang="tr-TR" sz="3600" dirty="0" err="1" smtClean="0"/>
              <a:t>’le</a:t>
            </a:r>
            <a:r>
              <a:rPr lang="tr-TR" sz="3600" dirty="0" smtClean="0"/>
              <a:t> </a:t>
            </a:r>
            <a:r>
              <a:rPr lang="tr-TR" sz="3600" dirty="0"/>
              <a:t>(1714-1762) birlikte olmuştur. </a:t>
            </a:r>
            <a:r>
              <a:rPr lang="tr-TR" sz="3600" dirty="0" smtClean="0"/>
              <a:t>Fakat </a:t>
            </a:r>
            <a:r>
              <a:rPr lang="tr-TR" sz="3600" dirty="0" err="1" smtClean="0"/>
              <a:t>güzel”e</a:t>
            </a:r>
            <a:r>
              <a:rPr lang="tr-TR" sz="3600" dirty="0" smtClean="0"/>
              <a:t> </a:t>
            </a:r>
            <a:r>
              <a:rPr lang="tr-TR" sz="3600" dirty="0"/>
              <a:t>ilişkin ilk felsefi sorgulamalar, İlk Çağa </a:t>
            </a:r>
            <a:r>
              <a:rPr lang="tr-TR" sz="3600" dirty="0" smtClean="0"/>
              <a:t>kadar </a:t>
            </a:r>
            <a:r>
              <a:rPr lang="tr-TR" sz="3600" dirty="0"/>
              <a:t>uzanır. </a:t>
            </a:r>
            <a:r>
              <a:rPr lang="tr-TR" sz="3600" dirty="0" smtClean="0"/>
              <a:t>Sanatçılar </a:t>
            </a:r>
            <a:r>
              <a:rPr lang="tr-TR" sz="3600" dirty="0"/>
              <a:t>ve filozoflar güzelliğin ne olduğu </a:t>
            </a:r>
            <a:r>
              <a:rPr lang="tr-TR" sz="3600" dirty="0" smtClean="0"/>
              <a:t>ve kaynağının </a:t>
            </a:r>
            <a:r>
              <a:rPr lang="tr-TR" sz="3600" dirty="0"/>
              <a:t>ne olduğu sorusuna cevap verebilmek </a:t>
            </a:r>
            <a:r>
              <a:rPr lang="tr-TR" sz="3600" dirty="0" smtClean="0"/>
              <a:t>için öncelikle </a:t>
            </a:r>
            <a:r>
              <a:rPr lang="tr-TR" sz="3600" dirty="0"/>
              <a:t>doğadaki güzellikle sanattaki güzelliği </a:t>
            </a:r>
            <a:r>
              <a:rPr lang="tr-TR" sz="3600" dirty="0" smtClean="0"/>
              <a:t>birbirinden </a:t>
            </a:r>
            <a:r>
              <a:rPr lang="tr-TR" sz="3600" dirty="0"/>
              <a:t>ayırt etmiştir.  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1952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41867" y="699492"/>
            <a:ext cx="1095022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Doğadaki güzellik, estetik özneden (insandan)bağımsız olarak vardır. Yani verilmiş güzelliktir(</a:t>
            </a:r>
            <a:r>
              <a:rPr lang="tr-TR" sz="3600" dirty="0" err="1"/>
              <a:t>nesnelci</a:t>
            </a:r>
            <a:r>
              <a:rPr lang="tr-TR" sz="3600" dirty="0"/>
              <a:t> görüş). Mesela, güneşin deniz </a:t>
            </a:r>
            <a:r>
              <a:rPr lang="tr-TR" sz="3600" dirty="0" smtClean="0"/>
              <a:t>üzerinden doğuşu </a:t>
            </a:r>
            <a:r>
              <a:rPr lang="tr-TR" sz="3600" dirty="0"/>
              <a:t>ve batışı doğanın bir güzelliğidir. </a:t>
            </a:r>
            <a:r>
              <a:rPr lang="tr-TR" sz="3600" dirty="0" smtClean="0"/>
              <a:t>Sanattaki güzellik </a:t>
            </a:r>
            <a:r>
              <a:rPr lang="tr-TR" sz="3600" dirty="0"/>
              <a:t>insan yaratıcılığının bir sonucu </a:t>
            </a:r>
            <a:r>
              <a:rPr lang="tr-TR" sz="3600" dirty="0" smtClean="0"/>
              <a:t>olarak sonradan </a:t>
            </a:r>
            <a:r>
              <a:rPr lang="tr-TR" sz="3600" dirty="0"/>
              <a:t>ortaya çıkan bir güzelliktir. İnsanın </a:t>
            </a:r>
            <a:r>
              <a:rPr lang="tr-TR" sz="3600" dirty="0" smtClean="0"/>
              <a:t>estetik bakışı </a:t>
            </a:r>
            <a:r>
              <a:rPr lang="tr-TR" sz="3600" dirty="0"/>
              <a:t>olmadan güzellik olamaz. Çünkü onu</a:t>
            </a:r>
          </a:p>
          <a:p>
            <a:r>
              <a:rPr lang="tr-TR" sz="3600" dirty="0"/>
              <a:t>beğenecek özneye ihtiyaç vardır (öznelci görüş).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082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4179" y="0"/>
            <a:ext cx="1206782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Güzelliği filozoflar hep farklı tanımlamıştır.  </a:t>
            </a:r>
            <a:r>
              <a:rPr lang="tr-TR" sz="3600" dirty="0" smtClean="0"/>
              <a:t>Güzellik nedir</a:t>
            </a:r>
            <a:r>
              <a:rPr lang="tr-TR" sz="3600" dirty="0"/>
              <a:t>? sorusunu ilk kez ele alan filozof </a:t>
            </a:r>
            <a:r>
              <a:rPr lang="tr-TR" sz="3600" dirty="0" smtClean="0">
                <a:solidFill>
                  <a:srgbClr val="FF0000"/>
                </a:solidFill>
              </a:rPr>
              <a:t>Platon</a:t>
            </a:r>
            <a:r>
              <a:rPr lang="tr-TR" sz="3600" dirty="0" smtClean="0"/>
              <a:t> olmuştur</a:t>
            </a:r>
            <a:r>
              <a:rPr lang="tr-TR" sz="3600" dirty="0"/>
              <a:t>. Platon’a göre güzellik ideadır. </a:t>
            </a:r>
            <a:r>
              <a:rPr lang="tr-TR" sz="3600" dirty="0" smtClean="0"/>
              <a:t>Varlıklar güzel </a:t>
            </a:r>
            <a:r>
              <a:rPr lang="tr-TR" sz="3600" dirty="0"/>
              <a:t>ideasından pay aldığı ölçüde güzeldirler. </a:t>
            </a:r>
            <a:r>
              <a:rPr lang="tr-TR" sz="3600" dirty="0" smtClean="0"/>
              <a:t>Ona göre </a:t>
            </a:r>
            <a:r>
              <a:rPr lang="tr-TR" sz="3600" dirty="0"/>
              <a:t>güzellik, kişiden kişiye ve çağdan çağa</a:t>
            </a:r>
          </a:p>
          <a:p>
            <a:r>
              <a:rPr lang="tr-TR" sz="3600" dirty="0"/>
              <a:t>değişmeyen bir değerdir. </a:t>
            </a:r>
            <a:r>
              <a:rPr lang="tr-TR" sz="3600" dirty="0" smtClean="0">
                <a:solidFill>
                  <a:srgbClr val="FF0000"/>
                </a:solidFill>
              </a:rPr>
              <a:t>Aristoteles’</a:t>
            </a:r>
            <a:r>
              <a:rPr lang="tr-TR" sz="3600" dirty="0" smtClean="0"/>
              <a:t>e </a:t>
            </a:r>
            <a:r>
              <a:rPr lang="tr-TR" sz="3600" dirty="0" err="1" smtClean="0"/>
              <a:t>göregüzellik</a:t>
            </a:r>
            <a:r>
              <a:rPr lang="tr-TR" sz="3600" dirty="0" smtClean="0"/>
              <a:t>, matematiksel </a:t>
            </a:r>
            <a:r>
              <a:rPr lang="tr-TR" sz="3600" dirty="0"/>
              <a:t>olarak orantılı ve ölçülü </a:t>
            </a:r>
            <a:r>
              <a:rPr lang="tr-TR" sz="3600" dirty="0" smtClean="0"/>
              <a:t>olandır.</a:t>
            </a:r>
            <a:r>
              <a:rPr lang="tr-TR" sz="3600" dirty="0" smtClean="0">
                <a:solidFill>
                  <a:srgbClr val="FF0000"/>
                </a:solidFill>
              </a:rPr>
              <a:t>Plotinus’a</a:t>
            </a:r>
            <a:r>
              <a:rPr lang="tr-TR" sz="3600" dirty="0" smtClean="0"/>
              <a:t> </a:t>
            </a:r>
            <a:r>
              <a:rPr lang="tr-TR" sz="3600" dirty="0"/>
              <a:t>göre güzellik, “ilahi aklın” </a:t>
            </a:r>
            <a:r>
              <a:rPr lang="tr-TR" sz="3600" dirty="0" smtClean="0"/>
              <a:t>evrende ışımasıdır</a:t>
            </a:r>
            <a:r>
              <a:rPr lang="tr-TR" sz="3600" dirty="0"/>
              <a:t>. Kant’a göre güzellik, hiçbir çıkar</a:t>
            </a:r>
          </a:p>
          <a:p>
            <a:r>
              <a:rPr lang="tr-TR" sz="3600" dirty="0"/>
              <a:t>gözetmeksizin hoşlanmaktır. </a:t>
            </a:r>
            <a:r>
              <a:rPr lang="tr-TR" sz="3600" dirty="0" err="1">
                <a:solidFill>
                  <a:srgbClr val="FF0000"/>
                </a:solidFill>
              </a:rPr>
              <a:t>Schiller</a:t>
            </a:r>
            <a:r>
              <a:rPr lang="tr-TR" sz="3600" dirty="0" err="1"/>
              <a:t>’e</a:t>
            </a:r>
            <a:r>
              <a:rPr lang="tr-TR" sz="3600" dirty="0"/>
              <a:t> göre </a:t>
            </a:r>
            <a:r>
              <a:rPr lang="tr-TR" sz="3600" dirty="0" err="1" smtClean="0"/>
              <a:t>güzellik,aklın</a:t>
            </a:r>
            <a:r>
              <a:rPr lang="tr-TR" sz="3600" dirty="0" smtClean="0"/>
              <a:t> </a:t>
            </a:r>
            <a:r>
              <a:rPr lang="tr-TR" sz="3600" dirty="0"/>
              <a:t>ve duyuların şekillenmesidir.</a:t>
            </a:r>
            <a:r>
              <a:rPr lang="tr-TR" sz="3600" dirty="0">
                <a:solidFill>
                  <a:srgbClr val="FF0000"/>
                </a:solidFill>
              </a:rPr>
              <a:t> Hegel’e </a:t>
            </a:r>
            <a:r>
              <a:rPr lang="tr-TR" sz="3600" dirty="0" smtClean="0"/>
              <a:t>göre güzellik</a:t>
            </a:r>
            <a:r>
              <a:rPr lang="tr-TR" sz="3600" dirty="0"/>
              <a:t>, “</a:t>
            </a:r>
            <a:r>
              <a:rPr lang="tr-TR" sz="3600" dirty="0" err="1"/>
              <a:t>Geist”in</a:t>
            </a:r>
            <a:r>
              <a:rPr lang="tr-TR" sz="3600" dirty="0"/>
              <a:t> nesnelerde görünmesidir. </a:t>
            </a:r>
          </a:p>
        </p:txBody>
      </p:sp>
    </p:spTree>
    <p:extLst>
      <p:ext uri="{BB962C8B-B14F-4D97-AF65-F5344CB8AC3E}">
        <p14:creationId xmlns:p14="http://schemas.microsoft.com/office/powerpoint/2010/main" val="24497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0576" y="215879"/>
            <a:ext cx="839893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2. Güzelliğin Çeşitli Kavramlarla İlişkisi </a:t>
            </a:r>
          </a:p>
          <a:p>
            <a:r>
              <a:rPr lang="tr-TR" dirty="0"/>
              <a:t>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27377" y="1083439"/>
            <a:ext cx="114243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a) Güzellik – Doğruluk (Hakikat) İlişkisi: </a:t>
            </a:r>
            <a:r>
              <a:rPr lang="tr-TR" sz="4000" dirty="0" smtClean="0"/>
              <a:t>Platon’a göre </a:t>
            </a:r>
            <a:r>
              <a:rPr lang="tr-TR" sz="4000" dirty="0"/>
              <a:t>güzellik ve doğruluk aynıdır, çünkü her ikisi </a:t>
            </a:r>
            <a:r>
              <a:rPr lang="tr-TR" sz="4000" dirty="0" smtClean="0"/>
              <a:t>de varlığın </a:t>
            </a:r>
            <a:r>
              <a:rPr lang="tr-TR" sz="4000" dirty="0"/>
              <a:t>özünü ifade eder. Kant’a göre, ikisi ayrı</a:t>
            </a:r>
          </a:p>
          <a:p>
            <a:r>
              <a:rPr lang="tr-TR" sz="4000" dirty="0"/>
              <a:t>şeylerdir. Bir yargının, bilginin bir özelliği </a:t>
            </a:r>
            <a:r>
              <a:rPr lang="tr-TR" sz="4000" dirty="0" smtClean="0"/>
              <a:t>olan doğruluk </a:t>
            </a:r>
            <a:r>
              <a:rPr lang="tr-TR" sz="4000" dirty="0"/>
              <a:t>akılla bilinebilir. Doğruluk kavram </a:t>
            </a:r>
            <a:r>
              <a:rPr lang="tr-TR" sz="4000" dirty="0" smtClean="0"/>
              <a:t>ve soyutlanma </a:t>
            </a:r>
            <a:r>
              <a:rPr lang="tr-TR" sz="4000" dirty="0"/>
              <a:t>ile ilgilidir. Güzellik ise, aklımızdan çok</a:t>
            </a:r>
          </a:p>
          <a:p>
            <a:r>
              <a:rPr lang="tr-TR" sz="4000" dirty="0"/>
              <a:t>duygularımıza ve hayal gücümüze dayanır. </a:t>
            </a:r>
            <a:r>
              <a:rPr lang="tr-TR" sz="4000" dirty="0" smtClean="0"/>
              <a:t>Güzel olan </a:t>
            </a:r>
            <a:r>
              <a:rPr lang="tr-TR" sz="4000" dirty="0"/>
              <a:t>şey somuttur. Doğruluk bir mantık </a:t>
            </a:r>
            <a:r>
              <a:rPr lang="tr-TR" sz="4000" dirty="0" smtClean="0"/>
              <a:t>yargısı, güzellik </a:t>
            </a:r>
            <a:r>
              <a:rPr lang="tr-TR" sz="4000" dirty="0"/>
              <a:t>ise bir değer (beğeni) yargısıdır. 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613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49956" y="419585"/>
            <a:ext cx="113904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b) Güzellik – İyi İlişkisi</a:t>
            </a:r>
            <a:r>
              <a:rPr lang="tr-TR" sz="3600" dirty="0"/>
              <a:t>: İyi kavramı ahlaki </a:t>
            </a:r>
            <a:r>
              <a:rPr lang="tr-TR" sz="3600" dirty="0" err="1" smtClean="0"/>
              <a:t>birdeğer</a:t>
            </a:r>
            <a:r>
              <a:rPr lang="tr-TR" sz="3600" dirty="0" smtClean="0"/>
              <a:t> </a:t>
            </a:r>
            <a:r>
              <a:rPr lang="tr-TR" sz="3600" dirty="0"/>
              <a:t>taşır. İyi düşüncesi amaca bağlıdır. </a:t>
            </a:r>
            <a:r>
              <a:rPr lang="tr-TR" sz="3600" dirty="0" smtClean="0"/>
              <a:t>Güzellikte amaca </a:t>
            </a:r>
            <a:r>
              <a:rPr lang="tr-TR" sz="3600" dirty="0"/>
              <a:t>yer yoktur. Bir eserin iyilik ve yararından </a:t>
            </a:r>
            <a:r>
              <a:rPr lang="tr-TR" sz="3600" dirty="0" smtClean="0"/>
              <a:t>önce güzelliğini </a:t>
            </a:r>
            <a:r>
              <a:rPr lang="tr-TR" sz="3600" dirty="0"/>
              <a:t>fark ederiz. Yani ikisi farklı şeylerdir. </a:t>
            </a:r>
            <a:r>
              <a:rPr lang="tr-TR" sz="3600" dirty="0" smtClean="0"/>
              <a:t>Bir insan </a:t>
            </a:r>
            <a:r>
              <a:rPr lang="tr-TR" sz="3600" dirty="0"/>
              <a:t>tabloya güzeldir der fakat iyidir </a:t>
            </a:r>
            <a:r>
              <a:rPr lang="tr-TR" sz="3600" dirty="0" smtClean="0"/>
              <a:t>diyemez. Kant’a </a:t>
            </a:r>
            <a:r>
              <a:rPr lang="tr-TR" sz="3600" dirty="0"/>
              <a:t>göre ikisi ayrı şeylerdir. Güzellik, </a:t>
            </a:r>
            <a:r>
              <a:rPr lang="tr-TR" sz="3600" dirty="0" smtClean="0"/>
              <a:t>duygusal olanla </a:t>
            </a:r>
            <a:r>
              <a:rPr lang="tr-TR" sz="3600" dirty="0"/>
              <a:t>ilgili durum iken, iyilik akılla kavranan </a:t>
            </a:r>
            <a:r>
              <a:rPr lang="tr-TR" sz="3600" dirty="0" smtClean="0"/>
              <a:t>bir kavramdır</a:t>
            </a:r>
            <a:r>
              <a:rPr lang="tr-TR" sz="3600" dirty="0"/>
              <a:t>. Güzelde, hiçbir yasaya bağlılık yoktur. </a:t>
            </a:r>
            <a:r>
              <a:rPr lang="tr-TR" sz="3600" dirty="0" smtClean="0"/>
              <a:t>Oysa </a:t>
            </a:r>
            <a:r>
              <a:rPr lang="tr-TR" sz="3600" dirty="0"/>
              <a:t>iyilikte ahlaki bakımdan yasaya bağlılık </a:t>
            </a:r>
            <a:r>
              <a:rPr lang="tr-TR" sz="3600" dirty="0" smtClean="0"/>
              <a:t>vardır. Platon’a </a:t>
            </a:r>
            <a:r>
              <a:rPr lang="tr-TR" sz="3600" dirty="0"/>
              <a:t>göre, iyi </a:t>
            </a:r>
            <a:r>
              <a:rPr lang="tr-TR" sz="3600" dirty="0" smtClean="0"/>
              <a:t>ideaların ideasıdır</a:t>
            </a:r>
            <a:r>
              <a:rPr lang="tr-TR" sz="3600" dirty="0"/>
              <a:t>. Bundan </a:t>
            </a:r>
            <a:r>
              <a:rPr lang="tr-TR" sz="3600" dirty="0" smtClean="0"/>
              <a:t>dolayı zorunlu </a:t>
            </a:r>
            <a:r>
              <a:rPr lang="tr-TR" sz="3600" dirty="0"/>
              <a:t>olarak güzellik,  iyilik ideasından pay </a:t>
            </a:r>
            <a:r>
              <a:rPr lang="tr-TR" sz="3600" dirty="0" smtClean="0"/>
              <a:t>alır. Dolayısıyla </a:t>
            </a:r>
            <a:r>
              <a:rPr lang="tr-TR" sz="3600" dirty="0"/>
              <a:t>iyilik ve güzellik özdeş ve aynı şeylerdir.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110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3822" y="440267"/>
            <a:ext cx="113227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c</a:t>
            </a:r>
            <a:r>
              <a:rPr lang="tr-TR" sz="3200" dirty="0">
                <a:solidFill>
                  <a:srgbClr val="FF0000"/>
                </a:solidFill>
              </a:rPr>
              <a:t>) Güzellik – Hoş İlişkisi</a:t>
            </a:r>
            <a:r>
              <a:rPr lang="tr-TR" sz="3200" dirty="0"/>
              <a:t>: Kant’a göre güzellik </a:t>
            </a:r>
            <a:r>
              <a:rPr lang="tr-TR" sz="3200" dirty="0" smtClean="0"/>
              <a:t>ve hoş </a:t>
            </a:r>
            <a:r>
              <a:rPr lang="tr-TR" sz="3200" dirty="0"/>
              <a:t>kavramları farklı şeylerdir. Güzel olan şey </a:t>
            </a:r>
            <a:r>
              <a:rPr lang="tr-TR" sz="3200" dirty="0" smtClean="0"/>
              <a:t>hoşa gidebilir</a:t>
            </a:r>
            <a:r>
              <a:rPr lang="tr-TR" sz="3200" dirty="0"/>
              <a:t>. Fakat güzel, hoş olandan ibaret </a:t>
            </a:r>
            <a:r>
              <a:rPr lang="tr-TR" sz="3200" dirty="0" smtClean="0"/>
              <a:t>değildir. Ayrıca </a:t>
            </a:r>
            <a:r>
              <a:rPr lang="tr-TR" sz="3200" dirty="0"/>
              <a:t>her hoşa giden şeye, güzeldir diyemeyiz.</a:t>
            </a:r>
          </a:p>
          <a:p>
            <a:r>
              <a:rPr lang="tr-TR" sz="3200" dirty="0"/>
              <a:t>Örneğin; açlık, susuzluk, dinlenme gibi bedensel </a:t>
            </a:r>
            <a:r>
              <a:rPr lang="tr-TR" sz="3200" dirty="0" smtClean="0"/>
              <a:t>ihtiyaçların </a:t>
            </a:r>
            <a:r>
              <a:rPr lang="tr-TR" sz="3200" dirty="0"/>
              <a:t>giderilmesi hoştur, ama bunlara </a:t>
            </a:r>
            <a:r>
              <a:rPr lang="tr-TR" sz="3200" dirty="0" smtClean="0"/>
              <a:t>güzeldir diyemeyiz</a:t>
            </a:r>
            <a:r>
              <a:rPr lang="tr-TR" sz="3200" dirty="0"/>
              <a:t>. Kant’a göre hoş olanın nesnel bir </a:t>
            </a:r>
            <a:r>
              <a:rPr lang="tr-TR" sz="3200" dirty="0" smtClean="0"/>
              <a:t>ölçütü yoktur</a:t>
            </a:r>
            <a:r>
              <a:rPr lang="tr-TR" sz="3200" dirty="0"/>
              <a:t>, yani kişiden kişiye değişebilir. Fakat </a:t>
            </a:r>
            <a:r>
              <a:rPr lang="tr-TR" sz="3200" dirty="0" smtClean="0"/>
              <a:t>güzel olan</a:t>
            </a:r>
            <a:r>
              <a:rPr lang="tr-TR" sz="3200" dirty="0"/>
              <a:t>, kişisel değerlendirmelerden bağımsızdır, nesnel </a:t>
            </a:r>
            <a:r>
              <a:rPr lang="tr-TR" sz="3200" dirty="0" smtClean="0"/>
              <a:t>olarak </a:t>
            </a:r>
            <a:r>
              <a:rPr lang="tr-TR" sz="3200" dirty="0"/>
              <a:t>yani güzel olduğu için güzeldir. </a:t>
            </a:r>
          </a:p>
        </p:txBody>
      </p:sp>
    </p:spTree>
    <p:extLst>
      <p:ext uri="{BB962C8B-B14F-4D97-AF65-F5344CB8AC3E}">
        <p14:creationId xmlns:p14="http://schemas.microsoft.com/office/powerpoint/2010/main" val="82146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9022" y="411329"/>
            <a:ext cx="1220328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d) Güzellik – Faydalı İlişkisi</a:t>
            </a:r>
            <a:r>
              <a:rPr lang="tr-TR" sz="3600" dirty="0"/>
              <a:t>: Antik </a:t>
            </a:r>
            <a:r>
              <a:rPr lang="tr-TR" sz="3600" dirty="0" smtClean="0"/>
              <a:t>yunan filozofları </a:t>
            </a:r>
            <a:r>
              <a:rPr lang="tr-TR" sz="3600" dirty="0"/>
              <a:t>güzel ve faydayı aynı saymışlar. </a:t>
            </a:r>
            <a:r>
              <a:rPr lang="tr-TR" sz="3600" dirty="0" smtClean="0"/>
              <a:t>Onlara göre </a:t>
            </a:r>
            <a:r>
              <a:rPr lang="tr-TR" sz="3600" dirty="0"/>
              <a:t>faydalı olan güzel, güzel olan iyi ve </a:t>
            </a:r>
            <a:r>
              <a:rPr lang="tr-TR" sz="3600" dirty="0" smtClean="0"/>
              <a:t>aynı zamanda </a:t>
            </a:r>
            <a:r>
              <a:rPr lang="tr-TR" sz="3600" dirty="0"/>
              <a:t>faydalıdır. Oysa Kant, güzel ve </a:t>
            </a:r>
            <a:r>
              <a:rPr lang="tr-TR" sz="3600" dirty="0" smtClean="0"/>
              <a:t>iyiyi birbirinden </a:t>
            </a:r>
            <a:r>
              <a:rPr lang="tr-TR" sz="3600" dirty="0"/>
              <a:t>ayırınca güzel ile faydalı </a:t>
            </a:r>
            <a:r>
              <a:rPr lang="tr-TR" sz="3600" dirty="0" smtClean="0"/>
              <a:t>arasındaki bağlar </a:t>
            </a:r>
            <a:r>
              <a:rPr lang="tr-TR" sz="3600" dirty="0"/>
              <a:t>da kopmuştur. Yani güzellik ile fayda </a:t>
            </a:r>
            <a:r>
              <a:rPr lang="tr-TR" sz="3600" dirty="0" smtClean="0"/>
              <a:t>farklı şeylerdir</a:t>
            </a:r>
            <a:r>
              <a:rPr lang="tr-TR" sz="3600" dirty="0"/>
              <a:t>. Güzel daima güzeldir, ama faydalı </a:t>
            </a:r>
            <a:r>
              <a:rPr lang="tr-TR" sz="3600" dirty="0" smtClean="0"/>
              <a:t>olan geçicidir</a:t>
            </a:r>
            <a:r>
              <a:rPr lang="tr-TR" sz="3600" dirty="0"/>
              <a:t>, kişiden kişiye değişir. Mesela bir </a:t>
            </a:r>
            <a:r>
              <a:rPr lang="tr-TR" sz="3600" dirty="0" smtClean="0"/>
              <a:t>tabloya güzeldir </a:t>
            </a:r>
            <a:r>
              <a:rPr lang="tr-TR" sz="3600" dirty="0"/>
              <a:t>deriz, fakat buna faydalıdır diyemeyiz. Aynı</a:t>
            </a:r>
          </a:p>
          <a:p>
            <a:r>
              <a:rPr lang="tr-TR" sz="3600" dirty="0"/>
              <a:t>şekilde tıpta kullanılan bazı tedavi yöntemleri </a:t>
            </a:r>
            <a:r>
              <a:rPr lang="tr-TR" sz="3600" dirty="0" smtClean="0"/>
              <a:t>ve ilaçlar </a:t>
            </a:r>
            <a:r>
              <a:rPr lang="tr-TR" sz="3600" dirty="0"/>
              <a:t>faydalıdır, ama bunlara güzeldir diyemeyiz.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982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96394" y="952690"/>
            <a:ext cx="66002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dirty="0"/>
              <a:t>SANAT –  FELSEFE İLİŞKİSİ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17" y="2054578"/>
            <a:ext cx="6673850" cy="361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4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2221" y="1"/>
            <a:ext cx="11785601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e) Güzellik – Yüce İlişkisi</a:t>
            </a:r>
            <a:r>
              <a:rPr lang="tr-TR" sz="4000" dirty="0"/>
              <a:t>: Aristoteles ve Kant</a:t>
            </a:r>
          </a:p>
          <a:p>
            <a:r>
              <a:rPr lang="tr-TR" sz="4000" dirty="0"/>
              <a:t>ikisinin farklı şeyler olduğunu savunur. Aristoteles’e</a:t>
            </a:r>
          </a:p>
          <a:p>
            <a:r>
              <a:rPr lang="tr-TR" sz="4000" dirty="0"/>
              <a:t>göre hayal gücümüzün sınırlarını zorlayan çok büyük</a:t>
            </a:r>
          </a:p>
          <a:p>
            <a:r>
              <a:rPr lang="tr-TR" sz="4000" dirty="0"/>
              <a:t>dağlar, denizler yücedir. Güzel olanda düzen, oran,</a:t>
            </a:r>
          </a:p>
          <a:p>
            <a:r>
              <a:rPr lang="tr-TR" sz="4000" dirty="0"/>
              <a:t>uyum gibi özellikler bulunurken, yüce olanda belirli</a:t>
            </a:r>
          </a:p>
          <a:p>
            <a:r>
              <a:rPr lang="tr-TR" sz="4000" dirty="0"/>
              <a:t>ölçüleri aşan sınırsızlık ve sonsuzluk dile getirilir.</a:t>
            </a:r>
          </a:p>
          <a:p>
            <a:r>
              <a:rPr lang="tr-TR" sz="4000" dirty="0"/>
              <a:t>Kant’a göre, güzelliğin sınırlı bir büyüklüğü vardır,</a:t>
            </a:r>
          </a:p>
          <a:p>
            <a:r>
              <a:rPr lang="tr-TR" sz="4000" dirty="0"/>
              <a:t>oysa yücenin sınırsız büyüklüğü vardır (evren gibi).  </a:t>
            </a:r>
          </a:p>
          <a:p>
            <a:r>
              <a:rPr lang="tr-TR" sz="4000" dirty="0"/>
              <a:t>Güzel karşısında heyecanlanırız. Yüce karşısında </a:t>
            </a:r>
          </a:p>
          <a:p>
            <a:r>
              <a:rPr lang="tr-TR" sz="4000" dirty="0"/>
              <a:t>hayranlık ve saygı duyarız.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525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" y="632178"/>
            <a:ext cx="1200008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E. GÜZELLİĞİN NİTELİKLERİ </a:t>
            </a:r>
          </a:p>
          <a:p>
            <a:r>
              <a:rPr lang="tr-TR" sz="4000" dirty="0"/>
              <a:t> </a:t>
            </a:r>
          </a:p>
          <a:p>
            <a:r>
              <a:rPr lang="tr-TR" sz="4000" dirty="0"/>
              <a:t>Güzelliğin objektif ve </a:t>
            </a:r>
            <a:r>
              <a:rPr lang="tr-TR" sz="4000" dirty="0" smtClean="0"/>
              <a:t>sübjektif </a:t>
            </a:r>
            <a:r>
              <a:rPr lang="tr-TR" sz="4000" dirty="0"/>
              <a:t>nitelikleri vardır.</a:t>
            </a:r>
          </a:p>
          <a:p>
            <a:r>
              <a:rPr lang="tr-TR" sz="4000" dirty="0" smtClean="0"/>
              <a:t>Sübjektif </a:t>
            </a:r>
            <a:r>
              <a:rPr lang="tr-TR" sz="4000" dirty="0"/>
              <a:t>nitelikler; kişiden kişiye, toplumlara ve</a:t>
            </a:r>
          </a:p>
          <a:p>
            <a:r>
              <a:rPr lang="tr-TR" sz="4000" dirty="0"/>
              <a:t>yüzyıllara göre değişir. Objektif nitelikler içsel ve</a:t>
            </a:r>
          </a:p>
          <a:p>
            <a:r>
              <a:rPr lang="tr-TR" sz="4000" dirty="0"/>
              <a:t>dışsal olarak ikiye ayrılır.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45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79" y="293511"/>
            <a:ext cx="10769600" cy="6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1. Güzelliğin İçsel Nitelikleri: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sz="4000" dirty="0" smtClean="0"/>
              <a:t>------ </a:t>
            </a:r>
            <a:r>
              <a:rPr lang="tr-TR" sz="4000" dirty="0"/>
              <a:t>Bir eserin güzel olması, onun temsil ettiği ideyi </a:t>
            </a:r>
            <a:r>
              <a:rPr lang="tr-TR" sz="4000" dirty="0" smtClean="0"/>
              <a:t>yansıttığı </a:t>
            </a:r>
            <a:r>
              <a:rPr lang="tr-TR" sz="4000" dirty="0"/>
              <a:t>oranda artar. Güzel bir şey, </a:t>
            </a:r>
            <a:r>
              <a:rPr lang="tr-TR" sz="4000" dirty="0" smtClean="0"/>
              <a:t>idesine, </a:t>
            </a:r>
            <a:r>
              <a:rPr lang="tr-TR" sz="4000" dirty="0" smtClean="0">
                <a:solidFill>
                  <a:srgbClr val="FF0000"/>
                </a:solidFill>
              </a:rPr>
              <a:t>özüne, </a:t>
            </a:r>
            <a:r>
              <a:rPr lang="tr-TR" sz="4000" dirty="0"/>
              <a:t>kavramına uygun olan şeydir.  </a:t>
            </a:r>
          </a:p>
          <a:p>
            <a:pPr marL="0" indent="0">
              <a:buNone/>
            </a:pPr>
            <a:r>
              <a:rPr lang="tr-TR" sz="4000" dirty="0" smtClean="0"/>
              <a:t>---------Güzel </a:t>
            </a:r>
            <a:r>
              <a:rPr lang="tr-TR" sz="4000" dirty="0"/>
              <a:t>eser, temsil ettiği şeyin tipine bir </a:t>
            </a:r>
            <a:r>
              <a:rPr lang="tr-TR" sz="4000" dirty="0" smtClean="0">
                <a:solidFill>
                  <a:srgbClr val="FF0000"/>
                </a:solidFill>
              </a:rPr>
              <a:t>bütün </a:t>
            </a:r>
            <a:r>
              <a:rPr lang="tr-TR" sz="4000" dirty="0" smtClean="0"/>
              <a:t>olarak </a:t>
            </a:r>
            <a:r>
              <a:rPr lang="tr-TR" sz="4000" dirty="0"/>
              <a:t>uygun olmalıdır.  </a:t>
            </a:r>
            <a:endParaRPr lang="tr-TR" sz="4000" dirty="0" smtClean="0"/>
          </a:p>
          <a:p>
            <a:pPr marL="0" indent="0">
              <a:buNone/>
            </a:pPr>
            <a:r>
              <a:rPr lang="tr-TR" sz="4000" dirty="0" smtClean="0"/>
              <a:t>---------------Bir </a:t>
            </a:r>
            <a:r>
              <a:rPr lang="tr-TR" sz="4000" dirty="0"/>
              <a:t>şeyin güzel olabilmesi için </a:t>
            </a:r>
            <a:r>
              <a:rPr lang="tr-TR" sz="4000" dirty="0">
                <a:solidFill>
                  <a:srgbClr val="FF0000"/>
                </a:solidFill>
              </a:rPr>
              <a:t>canlı ve </a:t>
            </a:r>
            <a:r>
              <a:rPr lang="tr-TR" sz="4000" dirty="0" smtClean="0">
                <a:solidFill>
                  <a:srgbClr val="FF0000"/>
                </a:solidFill>
              </a:rPr>
              <a:t>anlatım gücü </a:t>
            </a:r>
            <a:r>
              <a:rPr lang="tr-TR" sz="4000" dirty="0">
                <a:solidFill>
                  <a:srgbClr val="FF0000"/>
                </a:solidFill>
              </a:rPr>
              <a:t>yüksek</a:t>
            </a:r>
            <a:r>
              <a:rPr lang="tr-TR" sz="4000" dirty="0"/>
              <a:t> olmalıdır. 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51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12799" y="601050"/>
            <a:ext cx="107695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2. </a:t>
            </a:r>
            <a:r>
              <a:rPr lang="tr-TR" sz="3600" dirty="0">
                <a:solidFill>
                  <a:srgbClr val="FF0000"/>
                </a:solidFill>
              </a:rPr>
              <a:t>Güzelliğin Dışsal (Biçimsel) Nitelikleri:</a:t>
            </a:r>
          </a:p>
          <a:p>
            <a:r>
              <a:rPr lang="tr-TR" sz="3600" dirty="0"/>
              <a:t>-</a:t>
            </a:r>
            <a:r>
              <a:rPr lang="tr-TR" sz="3600" dirty="0" smtClean="0"/>
              <a:t>Orantı </a:t>
            </a:r>
            <a:r>
              <a:rPr lang="tr-TR" sz="3600" dirty="0"/>
              <a:t>ve simetri: Güzel, unsurların orantılı </a:t>
            </a:r>
            <a:r>
              <a:rPr lang="tr-TR" sz="3600" dirty="0" smtClean="0"/>
              <a:t>olarak </a:t>
            </a:r>
            <a:r>
              <a:rPr lang="tr-TR" sz="3600" dirty="0"/>
              <a:t>birleşmesidir. Orantısız şey güzel </a:t>
            </a:r>
            <a:r>
              <a:rPr lang="tr-TR" sz="3600" dirty="0" smtClean="0"/>
              <a:t>olamaz. Güzel </a:t>
            </a:r>
            <a:r>
              <a:rPr lang="tr-TR" sz="3600" dirty="0"/>
              <a:t>olan bir bütünün parçaları arasında ölçüye </a:t>
            </a:r>
            <a:r>
              <a:rPr lang="tr-TR" sz="3600" dirty="0" smtClean="0"/>
              <a:t>dayalı </a:t>
            </a:r>
            <a:r>
              <a:rPr lang="tr-TR" sz="3600" dirty="0"/>
              <a:t>bir düzen olması da simetridir.</a:t>
            </a:r>
          </a:p>
          <a:p>
            <a:r>
              <a:rPr lang="tr-TR" sz="3600" dirty="0" smtClean="0"/>
              <a:t> -Uyum </a:t>
            </a:r>
            <a:r>
              <a:rPr lang="tr-TR" sz="3600" dirty="0"/>
              <a:t>(harmoni): Bütün güzellikler için, </a:t>
            </a:r>
            <a:r>
              <a:rPr lang="tr-TR" sz="3600" dirty="0" smtClean="0"/>
              <a:t>parçaların </a:t>
            </a:r>
            <a:r>
              <a:rPr lang="tr-TR" sz="3600" dirty="0"/>
              <a:t>uyumlu birleşmesi önemlidir. </a:t>
            </a:r>
            <a:r>
              <a:rPr lang="tr-TR" sz="3600" dirty="0" smtClean="0"/>
              <a:t>Zaten uyum </a:t>
            </a:r>
            <a:r>
              <a:rPr lang="tr-TR" sz="3600" dirty="0"/>
              <a:t>olmaz ise güzellik de kalmaz, bütün de. </a:t>
            </a:r>
          </a:p>
        </p:txBody>
      </p:sp>
    </p:spTree>
    <p:extLst>
      <p:ext uri="{BB962C8B-B14F-4D97-AF65-F5344CB8AC3E}">
        <p14:creationId xmlns:p14="http://schemas.microsoft.com/office/powerpoint/2010/main" val="306403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61412" y="851090"/>
            <a:ext cx="73064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4400" dirty="0">
                <a:solidFill>
                  <a:srgbClr val="FF0000"/>
                </a:solidFill>
              </a:rPr>
              <a:t>F. SANAT ESERİ VE ÖZELLİKLERİ 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96711" y="2551837"/>
            <a:ext cx="1106311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Sanat eseri </a:t>
            </a:r>
            <a:r>
              <a:rPr lang="tr-TR" sz="3200" dirty="0" smtClean="0"/>
              <a:t>süje </a:t>
            </a:r>
            <a:r>
              <a:rPr lang="tr-TR" sz="3200" dirty="0"/>
              <a:t>ile obje arasındaki estetik </a:t>
            </a:r>
            <a:r>
              <a:rPr lang="tr-TR" sz="3200" dirty="0" smtClean="0"/>
              <a:t>ilişkiden doğar</a:t>
            </a:r>
            <a:r>
              <a:rPr lang="tr-TR" sz="3200" dirty="0"/>
              <a:t>. Sanat eseri, bir tasarım (yaratıcı hayal </a:t>
            </a:r>
            <a:r>
              <a:rPr lang="tr-TR" sz="3200" dirty="0" smtClean="0"/>
              <a:t>gücü)sonucu </a:t>
            </a:r>
            <a:r>
              <a:rPr lang="tr-TR" sz="3200" dirty="0"/>
              <a:t>ortaya çıkar. Bir tiyatro oyunu, bir heykel, bir </a:t>
            </a:r>
            <a:r>
              <a:rPr lang="tr-TR" sz="3200" dirty="0" smtClean="0"/>
              <a:t>tablo</a:t>
            </a:r>
            <a:r>
              <a:rPr lang="tr-TR" sz="3200" dirty="0"/>
              <a:t>, bir müzik parçası vb. birer sanat eseridir. </a:t>
            </a:r>
            <a:r>
              <a:rPr lang="tr-TR" sz="3200" dirty="0" smtClean="0"/>
              <a:t>Sanat eserlerini </a:t>
            </a:r>
            <a:r>
              <a:rPr lang="tr-TR" sz="3200" dirty="0"/>
              <a:t>meydana getiren kişilere sanatçı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693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15958"/>
            <a:ext cx="1219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Sanat eserini meydana getiren, üç unsur vardır:</a:t>
            </a:r>
          </a:p>
          <a:p>
            <a:r>
              <a:rPr lang="tr-TR" sz="4000" dirty="0" smtClean="0"/>
              <a:t>1/Sanatçı,</a:t>
            </a:r>
          </a:p>
          <a:p>
            <a:r>
              <a:rPr lang="tr-TR" sz="4000" dirty="0" smtClean="0"/>
              <a:t>2/ </a:t>
            </a:r>
            <a:r>
              <a:rPr lang="tr-TR" sz="4000" dirty="0"/>
              <a:t>sanat eseri </a:t>
            </a:r>
            <a:endParaRPr lang="tr-TR" sz="4000" dirty="0" smtClean="0"/>
          </a:p>
          <a:p>
            <a:r>
              <a:rPr lang="tr-TR" sz="4000" dirty="0" smtClean="0"/>
              <a:t>3/sanat </a:t>
            </a:r>
            <a:r>
              <a:rPr lang="tr-TR" sz="4000" dirty="0"/>
              <a:t>eserini anlayıp </a:t>
            </a:r>
            <a:r>
              <a:rPr lang="tr-TR" sz="4000" dirty="0" smtClean="0"/>
              <a:t>takdir eden </a:t>
            </a:r>
            <a:r>
              <a:rPr lang="tr-TR" sz="4000" dirty="0"/>
              <a:t>kişiler (</a:t>
            </a:r>
            <a:r>
              <a:rPr lang="tr-TR" sz="4000" dirty="0" smtClean="0"/>
              <a:t>alımlayıcı ,süje).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63912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32177" y="128601"/>
            <a:ext cx="96911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</a:rPr>
              <a:t>Sanat Eseri’nin Özellikleri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25778" y="1733419"/>
            <a:ext cx="119662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1. Sanat eseri kişiseldir. </a:t>
            </a:r>
          </a:p>
          <a:p>
            <a:r>
              <a:rPr lang="tr-TR" sz="4000" dirty="0"/>
              <a:t>2. Sanat eseri yaratıcılık gerektirir.</a:t>
            </a:r>
          </a:p>
          <a:p>
            <a:r>
              <a:rPr lang="tr-TR" sz="4000" dirty="0"/>
              <a:t>3. Sanat eseri estetik kaygıyla üretilir yani yarar </a:t>
            </a:r>
            <a:r>
              <a:rPr lang="tr-TR" sz="4000" dirty="0" smtClean="0"/>
              <a:t>amacı </a:t>
            </a:r>
            <a:r>
              <a:rPr lang="tr-TR" sz="4000" dirty="0"/>
              <a:t>güdülmez </a:t>
            </a:r>
            <a:r>
              <a:rPr lang="tr-TR" sz="4000" dirty="0" smtClean="0"/>
              <a:t>4.Sanat </a:t>
            </a:r>
            <a:r>
              <a:rPr lang="tr-TR" sz="4000" dirty="0"/>
              <a:t>eseri özgündür; yani eşsiz ve </a:t>
            </a:r>
            <a:r>
              <a:rPr lang="tr-TR" sz="4000" dirty="0" smtClean="0"/>
              <a:t>tektir</a:t>
            </a:r>
          </a:p>
          <a:p>
            <a:r>
              <a:rPr lang="tr-TR" sz="4000" dirty="0" smtClean="0"/>
              <a:t>5</a:t>
            </a:r>
            <a:r>
              <a:rPr lang="tr-TR" sz="4000" dirty="0"/>
              <a:t>. Sanat eseri kalıcıdır</a:t>
            </a:r>
            <a:r>
              <a:rPr lang="tr-TR" sz="4000" dirty="0" smtClean="0"/>
              <a:t>.. </a:t>
            </a:r>
            <a:endParaRPr lang="tr-TR" sz="4000" dirty="0"/>
          </a:p>
          <a:p>
            <a:r>
              <a:rPr lang="tr-TR" sz="4000" dirty="0"/>
              <a:t>6. Sanat eseri evrenseldir. </a:t>
            </a:r>
          </a:p>
        </p:txBody>
      </p:sp>
    </p:spTree>
    <p:extLst>
      <p:ext uri="{BB962C8B-B14F-4D97-AF65-F5344CB8AC3E}">
        <p14:creationId xmlns:p14="http://schemas.microsoft.com/office/powerpoint/2010/main" val="10947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4489" y="496711"/>
            <a:ext cx="11492089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G. ORTAK ESTETİK YARGILAR</a:t>
            </a:r>
          </a:p>
          <a:p>
            <a:endParaRPr lang="tr-TR" dirty="0"/>
          </a:p>
          <a:p>
            <a:r>
              <a:rPr lang="tr-TR" dirty="0"/>
              <a:t> </a:t>
            </a:r>
          </a:p>
          <a:p>
            <a:r>
              <a:rPr lang="tr-TR" sz="3600" dirty="0"/>
              <a:t>1. </a:t>
            </a:r>
            <a:r>
              <a:rPr lang="tr-TR" sz="3600" dirty="0">
                <a:solidFill>
                  <a:srgbClr val="FFFF00"/>
                </a:solidFill>
              </a:rPr>
              <a:t>Ortak Estetik Yargıların Varlığını Reddedenler(Öznelci </a:t>
            </a:r>
            <a:r>
              <a:rPr lang="tr-TR" sz="3600" dirty="0"/>
              <a:t>Görüş): Sanat eseri, değerini, </a:t>
            </a:r>
            <a:r>
              <a:rPr lang="tr-TR" sz="3600" dirty="0" smtClean="0"/>
              <a:t>insanda uyandırdığı </a:t>
            </a:r>
            <a:r>
              <a:rPr lang="tr-TR" sz="3600" dirty="0"/>
              <a:t>duygulardan, yaşantılardan alır. </a:t>
            </a:r>
            <a:r>
              <a:rPr lang="tr-TR" sz="3600" dirty="0" smtClean="0"/>
              <a:t>Yoksa bu </a:t>
            </a:r>
            <a:r>
              <a:rPr lang="tr-TR" sz="3600" dirty="0"/>
              <a:t>kendi başına taşıdığı bir nitelik değildir. </a:t>
            </a:r>
            <a:r>
              <a:rPr lang="tr-TR" sz="3600" dirty="0" smtClean="0"/>
              <a:t>Nesne kendi </a:t>
            </a:r>
            <a:r>
              <a:rPr lang="tr-TR" sz="3600" dirty="0"/>
              <a:t>başına güzel olamaz.  Her insanın </a:t>
            </a:r>
            <a:r>
              <a:rPr lang="tr-TR" sz="3600" dirty="0" smtClean="0"/>
              <a:t>yaşantılar farklıdır</a:t>
            </a:r>
            <a:r>
              <a:rPr lang="tr-TR" sz="3600" dirty="0"/>
              <a:t>. Dolayısıyla ortak estetik yargılar </a:t>
            </a:r>
            <a:r>
              <a:rPr lang="tr-TR" sz="3600" dirty="0" smtClean="0"/>
              <a:t>olamaz. Temsilcisi </a:t>
            </a:r>
            <a:r>
              <a:rPr lang="tr-TR" sz="3600" dirty="0"/>
              <a:t>B. Croce (1866-1952)’dir.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530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0623" y="496711"/>
            <a:ext cx="1075831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FF00"/>
                </a:solidFill>
              </a:rPr>
              <a:t>Croce</a:t>
            </a:r>
            <a:r>
              <a:rPr lang="tr-TR" sz="3600" dirty="0"/>
              <a:t>: Ona göre her sanatçı kendi duyumlarını ve</a:t>
            </a:r>
          </a:p>
          <a:p>
            <a:r>
              <a:rPr lang="tr-TR" sz="3600" dirty="0"/>
              <a:t>izlenimlerini alır, bunları ruhunda bir senteze tabi</a:t>
            </a:r>
          </a:p>
          <a:p>
            <a:r>
              <a:rPr lang="tr-TR" sz="3600" dirty="0"/>
              <a:t>tutarak onları kendine özgü bir şekilde eserinde ifade</a:t>
            </a:r>
          </a:p>
          <a:p>
            <a:r>
              <a:rPr lang="tr-TR" sz="3600" dirty="0"/>
              <a:t>eder. Her ifade sanatçının kendi ruhunda yaşadığı</a:t>
            </a:r>
          </a:p>
          <a:p>
            <a:r>
              <a:rPr lang="tr-TR" sz="3600" dirty="0"/>
              <a:t>özgün estetik yaşantılardır. Her insanın yaşantıları da</a:t>
            </a:r>
          </a:p>
          <a:p>
            <a:r>
              <a:rPr lang="tr-TR" sz="3600" dirty="0"/>
              <a:t>farklıdır. Bu yaşantılar bir defaya mahsustur. Bir</a:t>
            </a:r>
          </a:p>
          <a:p>
            <a:r>
              <a:rPr lang="tr-TR" sz="3600" dirty="0"/>
              <a:t>daha asla yaşanamaz. Bu nedenle, estetik yargılar</a:t>
            </a:r>
          </a:p>
          <a:p>
            <a:r>
              <a:rPr lang="tr-TR" sz="3600" dirty="0"/>
              <a:t>özneldir ve ortak estetik yargılar oluşturamayız. 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217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8845" y="997003"/>
            <a:ext cx="966328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Sanat, en genel anlamıyla sanatçının anlatmak</a:t>
            </a:r>
          </a:p>
          <a:p>
            <a:r>
              <a:rPr lang="tr-TR" sz="4000" dirty="0"/>
              <a:t>istediği şeyi, “biçim verme yöntemiyle”</a:t>
            </a:r>
          </a:p>
          <a:p>
            <a:r>
              <a:rPr lang="tr-TR" sz="4000" dirty="0"/>
              <a:t>gerçekleştirme çabasıdır. Sanatı felsefe açıdan</a:t>
            </a:r>
          </a:p>
          <a:p>
            <a:r>
              <a:rPr lang="tr-TR" sz="4000" dirty="0"/>
              <a:t>incelemekle sanat felsefesi ortaya çıkmıştır.  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7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536349"/>
            <a:ext cx="1187591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2. </a:t>
            </a:r>
            <a:r>
              <a:rPr lang="tr-TR" sz="3600" dirty="0">
                <a:solidFill>
                  <a:srgbClr val="00B050"/>
                </a:solidFill>
              </a:rPr>
              <a:t>Ortak Estetik Yargıların Varlığını </a:t>
            </a:r>
            <a:r>
              <a:rPr lang="tr-TR" sz="3600" dirty="0" smtClean="0">
                <a:solidFill>
                  <a:srgbClr val="00B050"/>
                </a:solidFill>
              </a:rPr>
              <a:t>Kabul Edenler </a:t>
            </a:r>
            <a:r>
              <a:rPr lang="tr-TR" sz="3600" dirty="0"/>
              <a:t>(</a:t>
            </a:r>
            <a:r>
              <a:rPr lang="tr-TR" sz="3600" dirty="0" err="1"/>
              <a:t>Nesnelci</a:t>
            </a:r>
            <a:r>
              <a:rPr lang="tr-TR" sz="3600" dirty="0"/>
              <a:t> Görüş): Sanat eseri </a:t>
            </a:r>
            <a:r>
              <a:rPr lang="tr-TR" sz="3600" dirty="0" smtClean="0"/>
              <a:t>güzellik değerini </a:t>
            </a:r>
            <a:r>
              <a:rPr lang="tr-TR" sz="3600" dirty="0"/>
              <a:t>kendisinde taşır. Güzellik, </a:t>
            </a:r>
            <a:r>
              <a:rPr lang="tr-TR" sz="3600" dirty="0" smtClean="0"/>
              <a:t>insandan bağımsız </a:t>
            </a:r>
            <a:r>
              <a:rPr lang="tr-TR" sz="3600" dirty="0"/>
              <a:t>olarak vardır. Bir nesne güzelse, insan olsa</a:t>
            </a:r>
          </a:p>
          <a:p>
            <a:r>
              <a:rPr lang="tr-TR" sz="3600" dirty="0"/>
              <a:t>da olmasa da güzel olacaktır. Bu nedenle ortak </a:t>
            </a:r>
            <a:r>
              <a:rPr lang="tr-TR" sz="3600" dirty="0" smtClean="0"/>
              <a:t>estetik yargılar vardır. Temsilcileri </a:t>
            </a:r>
            <a:r>
              <a:rPr lang="tr-TR" sz="3600" dirty="0"/>
              <a:t>Platon ve Kant’tır.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019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49955" y="1547126"/>
            <a:ext cx="1134533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</a:rPr>
              <a:t>Platon: Güzel, bir idea olarak gerçekten </a:t>
            </a:r>
            <a:r>
              <a:rPr lang="tr-TR" sz="4000" dirty="0" smtClean="0">
                <a:solidFill>
                  <a:srgbClr val="00B050"/>
                </a:solidFill>
              </a:rPr>
              <a:t>vardır. İdealar, </a:t>
            </a:r>
            <a:r>
              <a:rPr lang="tr-TR" sz="4000" dirty="0">
                <a:solidFill>
                  <a:srgbClr val="00B050"/>
                </a:solidFill>
              </a:rPr>
              <a:t>diğer özellikleri yanında kendinden </a:t>
            </a:r>
            <a:r>
              <a:rPr lang="tr-TR" sz="4000" dirty="0" smtClean="0">
                <a:solidFill>
                  <a:srgbClr val="00B050"/>
                </a:solidFill>
              </a:rPr>
              <a:t>güzeldir. Asıl </a:t>
            </a:r>
            <a:r>
              <a:rPr lang="tr-TR" sz="4000" dirty="0">
                <a:solidFill>
                  <a:srgbClr val="00B050"/>
                </a:solidFill>
              </a:rPr>
              <a:t>güzellik, hiçbir zaman değişmeyen gerçeklik </a:t>
            </a:r>
            <a:r>
              <a:rPr lang="tr-TR" sz="4000" dirty="0" smtClean="0">
                <a:solidFill>
                  <a:srgbClr val="00B050"/>
                </a:solidFill>
              </a:rPr>
              <a:t>olan </a:t>
            </a:r>
            <a:r>
              <a:rPr lang="tr-TR" sz="4000" dirty="0">
                <a:solidFill>
                  <a:srgbClr val="00B050"/>
                </a:solidFill>
              </a:rPr>
              <a:t>güzellik ideasıdır. Akıl sahibi her varlık </a:t>
            </a:r>
            <a:r>
              <a:rPr lang="tr-TR" sz="4000" dirty="0" smtClean="0">
                <a:solidFill>
                  <a:srgbClr val="00B050"/>
                </a:solidFill>
              </a:rPr>
              <a:t>için güzel </a:t>
            </a:r>
            <a:r>
              <a:rPr lang="tr-TR" sz="4000" dirty="0">
                <a:solidFill>
                  <a:srgbClr val="00B050"/>
                </a:solidFill>
              </a:rPr>
              <a:t>ideası ortaktır. Çünkü o akılla kavranır.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005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0311" y="440267"/>
            <a:ext cx="1084862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00B050"/>
                </a:solidFill>
              </a:rPr>
              <a:t>Kant: </a:t>
            </a:r>
            <a:r>
              <a:rPr lang="tr-TR" sz="3200" dirty="0"/>
              <a:t>Duygusal beğeniye dayanan bazı </a:t>
            </a:r>
            <a:r>
              <a:rPr lang="tr-TR" sz="3200" dirty="0" smtClean="0"/>
              <a:t>yargıların tamamen </a:t>
            </a:r>
            <a:r>
              <a:rPr lang="tr-TR" sz="3200" dirty="0"/>
              <a:t>sınırlı ve kişisel yargılar olduğunu, </a:t>
            </a:r>
            <a:r>
              <a:rPr lang="tr-TR" sz="3200" dirty="0" smtClean="0"/>
              <a:t>ama gerçek </a:t>
            </a:r>
            <a:r>
              <a:rPr lang="tr-TR" sz="3200" dirty="0"/>
              <a:t>estetik yargıların duygusal ve kişisel </a:t>
            </a:r>
            <a:r>
              <a:rPr lang="tr-TR" sz="3200" dirty="0" smtClean="0"/>
              <a:t>olmaktan çıkıp</a:t>
            </a:r>
            <a:r>
              <a:rPr lang="tr-TR" sz="3200" dirty="0"/>
              <a:t>, düşünsel, zorunlu ve genel geçerli </a:t>
            </a:r>
            <a:r>
              <a:rPr lang="tr-TR" sz="3200" dirty="0" smtClean="0"/>
              <a:t>hale geldiğini </a:t>
            </a:r>
            <a:r>
              <a:rPr lang="tr-TR" sz="3200" dirty="0"/>
              <a:t>söyler. O, beğeni yargılarının insanların</a:t>
            </a:r>
          </a:p>
          <a:p>
            <a:r>
              <a:rPr lang="tr-TR" sz="3200" dirty="0"/>
              <a:t>ortak estetik duygusuna dayandığını ve </a:t>
            </a:r>
            <a:r>
              <a:rPr lang="tr-TR" sz="3200" dirty="0" smtClean="0"/>
              <a:t>insanlar arasında </a:t>
            </a:r>
            <a:r>
              <a:rPr lang="tr-TR" sz="3200" dirty="0"/>
              <a:t>ortak estetik yargıların bulunduğunu </a:t>
            </a:r>
            <a:r>
              <a:rPr lang="tr-TR" sz="3200" dirty="0" smtClean="0"/>
              <a:t>savunur</a:t>
            </a:r>
            <a:r>
              <a:rPr lang="tr-TR" sz="3200" dirty="0"/>
              <a:t>. Kant’a göre “Şu tablo güzeldir.” </a:t>
            </a:r>
            <a:r>
              <a:rPr lang="tr-TR" sz="3200" dirty="0" smtClean="0"/>
              <a:t>yargısını verdirten </a:t>
            </a:r>
            <a:r>
              <a:rPr lang="tr-TR" sz="3200" dirty="0"/>
              <a:t>duygu her insanda ortaktır; bu duygu </a:t>
            </a:r>
            <a:r>
              <a:rPr lang="tr-TR" sz="3200" dirty="0" smtClean="0"/>
              <a:t>öznel değildir</a:t>
            </a:r>
            <a:r>
              <a:rPr lang="tr-TR" sz="3200" dirty="0"/>
              <a:t>. Çünkü güzelin beğenisi çıkarsız ve özgün</a:t>
            </a:r>
          </a:p>
          <a:p>
            <a:r>
              <a:rPr lang="tr-TR" sz="3200" dirty="0"/>
              <a:t>bir hazdır. Bu hazla her insan sanat </a:t>
            </a:r>
            <a:r>
              <a:rPr lang="tr-TR" sz="3200" dirty="0" smtClean="0"/>
              <a:t>eserine yöneldiğinde </a:t>
            </a:r>
            <a:r>
              <a:rPr lang="tr-TR" sz="3200" dirty="0"/>
              <a:t>aynı güzelliği görecek ve ortak </a:t>
            </a:r>
            <a:r>
              <a:rPr lang="tr-TR" sz="3200" dirty="0" smtClean="0"/>
              <a:t>estetik yargılara </a:t>
            </a:r>
            <a:r>
              <a:rPr lang="tr-TR" sz="3200" dirty="0"/>
              <a:t>ulaşacaktır. </a:t>
            </a:r>
          </a:p>
        </p:txBody>
      </p:sp>
    </p:spTree>
    <p:extLst>
      <p:ext uri="{BB962C8B-B14F-4D97-AF65-F5344CB8AC3E}">
        <p14:creationId xmlns:p14="http://schemas.microsoft.com/office/powerpoint/2010/main" val="336090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11675" y="760779"/>
            <a:ext cx="20681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ÖSS SORULARI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24177" y="270934"/>
            <a:ext cx="1188720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1. Ege’deki bir koyu, tasarladığı otele uygun olduğu </a:t>
            </a:r>
            <a:r>
              <a:rPr lang="tr-TR" sz="2800" dirty="0" smtClean="0"/>
              <a:t>için güzel </a:t>
            </a:r>
            <a:r>
              <a:rPr lang="tr-TR" sz="2800" dirty="0"/>
              <a:t>bulan bir mimar ya da incelemek istediği</a:t>
            </a:r>
          </a:p>
          <a:p>
            <a:r>
              <a:rPr lang="tr-TR" sz="2800" dirty="0"/>
              <a:t>canlıları barındırdığı için beğenen bir biyolog </a:t>
            </a:r>
            <a:r>
              <a:rPr lang="tr-TR" sz="2800" dirty="0" smtClean="0"/>
              <a:t>estetik bir </a:t>
            </a:r>
            <a:r>
              <a:rPr lang="tr-TR" sz="2800" dirty="0"/>
              <a:t>tavır içinde değildir. Aynı koyu, yalnızca, kıyıya</a:t>
            </a:r>
          </a:p>
          <a:p>
            <a:r>
              <a:rPr lang="tr-TR" sz="2800" dirty="0"/>
              <a:t>vuran dalgaların izlerinden, yamaçtaki ormanın </a:t>
            </a:r>
            <a:r>
              <a:rPr lang="tr-TR" sz="2800" dirty="0" smtClean="0"/>
              <a:t>suya yansımasından </a:t>
            </a:r>
            <a:r>
              <a:rPr lang="tr-TR" sz="2800" dirty="0"/>
              <a:t>etkilenerek beğenen bir kişinin bu tavrı</a:t>
            </a:r>
          </a:p>
          <a:p>
            <a:r>
              <a:rPr lang="tr-TR" sz="2800" dirty="0"/>
              <a:t>estetiktir. </a:t>
            </a:r>
            <a:r>
              <a:rPr lang="tr-TR" sz="2800" dirty="0" smtClean="0"/>
              <a:t>Buna </a:t>
            </a:r>
            <a:r>
              <a:rPr lang="tr-TR" sz="2800" dirty="0"/>
              <a:t>göre, aşağıdakilerden hangisi estetik </a:t>
            </a:r>
            <a:r>
              <a:rPr lang="tr-TR" sz="2800" dirty="0" smtClean="0"/>
              <a:t>tavrın belirleyici </a:t>
            </a:r>
            <a:r>
              <a:rPr lang="tr-TR" sz="2800" dirty="0"/>
              <a:t>bir özelliğidir?  </a:t>
            </a:r>
          </a:p>
          <a:p>
            <a:r>
              <a:rPr lang="tr-TR" sz="2800" dirty="0"/>
              <a:t> </a:t>
            </a:r>
          </a:p>
          <a:p>
            <a:r>
              <a:rPr lang="tr-TR" sz="2800" dirty="0"/>
              <a:t>A) Kişinin bir nesneyi kendi ölçütlerine </a:t>
            </a:r>
            <a:r>
              <a:rPr lang="tr-TR" sz="2800" dirty="0" smtClean="0"/>
              <a:t>dayanarak beğenmesi </a:t>
            </a:r>
            <a:endParaRPr lang="tr-TR" sz="2800" dirty="0"/>
          </a:p>
          <a:p>
            <a:r>
              <a:rPr lang="tr-TR" sz="2800" dirty="0"/>
              <a:t>B) Kişinin hoşuna giden bir nesnenin </a:t>
            </a:r>
            <a:r>
              <a:rPr lang="tr-TR" sz="2800" dirty="0" smtClean="0"/>
              <a:t>çoğunluk tarafından </a:t>
            </a:r>
            <a:r>
              <a:rPr lang="tr-TR" sz="2800" dirty="0"/>
              <a:t>da beğeniliyor olması </a:t>
            </a:r>
          </a:p>
          <a:p>
            <a:r>
              <a:rPr lang="tr-TR" sz="2800" dirty="0"/>
              <a:t>C) Kişinin, ilgi duyduğu nesneye çıkar </a:t>
            </a:r>
            <a:r>
              <a:rPr lang="tr-TR" sz="2800" dirty="0" smtClean="0"/>
              <a:t>gözetmeyen bir </a:t>
            </a:r>
            <a:r>
              <a:rPr lang="tr-TR" sz="2800" dirty="0"/>
              <a:t>beğeni ile yönelmesi </a:t>
            </a:r>
          </a:p>
          <a:p>
            <a:r>
              <a:rPr lang="tr-TR" sz="2800" dirty="0"/>
              <a:t>D) Kişinin beğenisinin nesnenin bütününe </a:t>
            </a:r>
            <a:r>
              <a:rPr lang="tr-TR" sz="2800" dirty="0" smtClean="0"/>
              <a:t>değil, belirli </a:t>
            </a:r>
            <a:r>
              <a:rPr lang="tr-TR" sz="2800" dirty="0"/>
              <a:t>özelliklerine yönelik olması </a:t>
            </a:r>
          </a:p>
          <a:p>
            <a:r>
              <a:rPr lang="tr-TR" sz="2800" dirty="0"/>
              <a:t>E) Kişinin bir nesne ile ilgili beğenisini </a:t>
            </a:r>
            <a:r>
              <a:rPr lang="tr-TR" sz="2800" dirty="0" smtClean="0"/>
              <a:t>başkalarıyla paylaşmak </a:t>
            </a:r>
            <a:r>
              <a:rPr lang="tr-TR" sz="2800" dirty="0"/>
              <a:t>istemesi </a:t>
            </a:r>
          </a:p>
          <a:p>
            <a:endParaRPr lang="tr-TR" dirty="0"/>
          </a:p>
          <a:p>
            <a:r>
              <a:rPr lang="tr-TR" dirty="0" smtClean="0"/>
              <a:t> </a:t>
            </a:r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800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3822" y="473502"/>
            <a:ext cx="1148079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2</a:t>
            </a:r>
            <a:r>
              <a:rPr lang="tr-TR" sz="2800" dirty="0"/>
              <a:t>. Estetik, güzel üzerine düşünme çabasıdır. Refik </a:t>
            </a:r>
            <a:r>
              <a:rPr lang="tr-TR" sz="2800" dirty="0" smtClean="0"/>
              <a:t> Fersan’ın </a:t>
            </a:r>
            <a:r>
              <a:rPr lang="tr-TR" sz="2800" dirty="0"/>
              <a:t>bir saz semaisi, </a:t>
            </a:r>
            <a:r>
              <a:rPr lang="tr-TR" sz="2800" dirty="0" err="1"/>
              <a:t>Mikelanj’ın</a:t>
            </a:r>
            <a:r>
              <a:rPr lang="tr-TR" sz="2800" dirty="0"/>
              <a:t> bir </a:t>
            </a:r>
            <a:r>
              <a:rPr lang="tr-TR" sz="2800" dirty="0" smtClean="0"/>
              <a:t>heykeli güzel </a:t>
            </a:r>
            <a:r>
              <a:rPr lang="tr-TR" sz="2800" dirty="0"/>
              <a:t>olduğu, bizde hoş ve soylu </a:t>
            </a:r>
            <a:r>
              <a:rPr lang="tr-TR" sz="2800" dirty="0" smtClean="0"/>
              <a:t>duygular uyandırdığı </a:t>
            </a:r>
            <a:r>
              <a:rPr lang="tr-TR" sz="2800" dirty="0"/>
              <a:t>gibi, bir atın yürüyüşü veya bir </a:t>
            </a:r>
            <a:r>
              <a:rPr lang="tr-TR" sz="2800" dirty="0" smtClean="0"/>
              <a:t>kentin sokakları </a:t>
            </a:r>
            <a:r>
              <a:rPr lang="tr-TR" sz="2800" dirty="0"/>
              <a:t>da güzel olabilir ve bizde benzeri </a:t>
            </a:r>
            <a:r>
              <a:rPr lang="tr-TR" sz="2800" dirty="0" smtClean="0"/>
              <a:t>duygular uyandırabilir</a:t>
            </a:r>
            <a:r>
              <a:rPr lang="tr-TR" sz="2800" dirty="0"/>
              <a:t>. Estetik, güzeli bütün alanlarda, </a:t>
            </a:r>
            <a:r>
              <a:rPr lang="tr-TR" sz="2800" dirty="0" smtClean="0"/>
              <a:t>sanat felsefesi </a:t>
            </a:r>
            <a:r>
              <a:rPr lang="tr-TR" sz="2800" dirty="0"/>
              <a:t>ise yalnızca sanat yapıtları çerçevesi </a:t>
            </a:r>
            <a:r>
              <a:rPr lang="tr-TR" sz="2800" dirty="0" smtClean="0"/>
              <a:t>içinde sorgular</a:t>
            </a:r>
            <a:r>
              <a:rPr lang="tr-TR" sz="2800" dirty="0"/>
              <a:t>. Başka bir deyişle, sanat felsefesi, </a:t>
            </a:r>
            <a:r>
              <a:rPr lang="tr-TR" sz="2800" dirty="0" smtClean="0"/>
              <a:t>estetiğin kavram </a:t>
            </a:r>
            <a:r>
              <a:rPr lang="tr-TR" sz="2800" dirty="0"/>
              <a:t>ve problemlerini sınırlı bir alanda inceler. </a:t>
            </a:r>
            <a:r>
              <a:rPr lang="tr-TR" sz="2800" dirty="0" smtClean="0"/>
              <a:t>Bu </a:t>
            </a:r>
            <a:r>
              <a:rPr lang="tr-TR" sz="2800" dirty="0"/>
              <a:t>parçaya dayanarak aşağıdaki </a:t>
            </a:r>
            <a:r>
              <a:rPr lang="tr-TR" sz="2800" dirty="0" smtClean="0"/>
              <a:t>yargılardan hangisine ulaşılamaz</a:t>
            </a:r>
            <a:endParaRPr lang="tr-TR" sz="2800" dirty="0"/>
          </a:p>
          <a:p>
            <a:r>
              <a:rPr lang="tr-TR" sz="2800" dirty="0"/>
              <a:t>A) Güzellik sanat ile sınırlı değildir; </a:t>
            </a:r>
            <a:r>
              <a:rPr lang="tr-TR" sz="2800" dirty="0" smtClean="0"/>
              <a:t>başka alanlarda </a:t>
            </a:r>
            <a:r>
              <a:rPr lang="tr-TR" sz="2800" dirty="0"/>
              <a:t>da söz konusudur. </a:t>
            </a:r>
          </a:p>
          <a:p>
            <a:r>
              <a:rPr lang="tr-TR" sz="2800" dirty="0"/>
              <a:t>B) Estetik, doğadaki veya çevremizdeki bir </a:t>
            </a:r>
            <a:r>
              <a:rPr lang="tr-TR" sz="2800" dirty="0" smtClean="0"/>
              <a:t>olayın güzel </a:t>
            </a:r>
            <a:r>
              <a:rPr lang="tr-TR" sz="2800" dirty="0"/>
              <a:t>olup olmadığını sorgulayabilir. </a:t>
            </a:r>
          </a:p>
          <a:p>
            <a:r>
              <a:rPr lang="tr-TR" sz="2800" dirty="0"/>
              <a:t>C) Sanat felsefesinde ele alınan bazı </a:t>
            </a:r>
            <a:r>
              <a:rPr lang="tr-TR" sz="2800" dirty="0" smtClean="0"/>
              <a:t>kavramlar, estetiğin </a:t>
            </a:r>
            <a:r>
              <a:rPr lang="tr-TR" sz="2800" dirty="0"/>
              <a:t>kapsamına da girer. </a:t>
            </a:r>
          </a:p>
          <a:p>
            <a:r>
              <a:rPr lang="tr-TR" sz="2800" dirty="0"/>
              <a:t>D) Güzel, hem estetiğin hem de sanat </a:t>
            </a:r>
            <a:r>
              <a:rPr lang="tr-TR" sz="2800" dirty="0" smtClean="0"/>
              <a:t>felsefesinin konusu </a:t>
            </a:r>
            <a:r>
              <a:rPr lang="tr-TR" sz="2800" dirty="0"/>
              <a:t>olabilir. </a:t>
            </a:r>
          </a:p>
          <a:p>
            <a:r>
              <a:rPr lang="tr-TR" sz="2800" dirty="0"/>
              <a:t>E) Sanat yapıtı doğadaki güzelin, </a:t>
            </a:r>
            <a:r>
              <a:rPr lang="tr-TR" sz="2800" dirty="0" smtClean="0"/>
              <a:t>sanatçının yorumuyla </a:t>
            </a:r>
            <a:r>
              <a:rPr lang="tr-TR" sz="2800" dirty="0"/>
              <a:t>yansıtılmasıdır. </a:t>
            </a:r>
          </a:p>
        </p:txBody>
      </p:sp>
    </p:spTree>
    <p:extLst>
      <p:ext uri="{BB962C8B-B14F-4D97-AF65-F5344CB8AC3E}">
        <p14:creationId xmlns:p14="http://schemas.microsoft.com/office/powerpoint/2010/main" val="416156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80623" y="58847"/>
            <a:ext cx="118872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Bir tabloda gökyüzünün mavi, otun yeşil </a:t>
            </a:r>
            <a:r>
              <a:rPr lang="tr-TR" sz="2800" dirty="0" smtClean="0"/>
              <a:t>olmasını bekleyen </a:t>
            </a:r>
            <a:r>
              <a:rPr lang="tr-TR" sz="2800" dirty="0"/>
              <a:t>kimseler, tabloda başka renkler </a:t>
            </a:r>
            <a:r>
              <a:rPr lang="tr-TR" sz="2800" dirty="0" smtClean="0"/>
              <a:t>görünce şaşırırlar</a:t>
            </a:r>
            <a:r>
              <a:rPr lang="tr-TR" sz="2800" dirty="0"/>
              <a:t>. Oysa, mavi gök ve yeşil çayırlara ilişkin </a:t>
            </a:r>
            <a:r>
              <a:rPr lang="tr-TR" sz="2800" dirty="0" smtClean="0"/>
              <a:t>her şeyi </a:t>
            </a:r>
            <a:r>
              <a:rPr lang="tr-TR" sz="2800" dirty="0"/>
              <a:t>unutmayı bir denesek; dünyaya sanki başka </a:t>
            </a:r>
            <a:r>
              <a:rPr lang="tr-TR" sz="2800" dirty="0" smtClean="0"/>
              <a:t>bir gezegenden </a:t>
            </a:r>
            <a:r>
              <a:rPr lang="tr-TR" sz="2800" dirty="0"/>
              <a:t>şimdi gelmişçesine bakıp onu ilk </a:t>
            </a:r>
            <a:r>
              <a:rPr lang="tr-TR" sz="2800" dirty="0" smtClean="0"/>
              <a:t>görmüş gibi </a:t>
            </a:r>
            <a:r>
              <a:rPr lang="tr-TR" sz="2800" dirty="0"/>
              <a:t>olsak, işte o zaman nesneler değişik </a:t>
            </a:r>
            <a:r>
              <a:rPr lang="tr-TR" sz="2800" dirty="0" smtClean="0"/>
              <a:t>renklerle görünürlerdi </a:t>
            </a:r>
            <a:r>
              <a:rPr lang="tr-TR" sz="2800" dirty="0"/>
              <a:t>bize. Ressamlar da bazen başka </a:t>
            </a:r>
            <a:r>
              <a:rPr lang="tr-TR" sz="2800" dirty="0" smtClean="0"/>
              <a:t>bir gezegenden </a:t>
            </a:r>
            <a:r>
              <a:rPr lang="tr-TR" sz="2800" dirty="0"/>
              <a:t>gelmiş gibi, dünyayı yepyeni bir </a:t>
            </a:r>
            <a:r>
              <a:rPr lang="tr-TR" sz="2800" dirty="0" smtClean="0"/>
              <a:t>gözle görmemizi </a:t>
            </a:r>
            <a:r>
              <a:rPr lang="tr-TR" sz="2800" dirty="0"/>
              <a:t>isterler. Bize, doğadaki </a:t>
            </a:r>
            <a:r>
              <a:rPr lang="tr-TR" sz="2800" dirty="0" smtClean="0"/>
              <a:t>varlıkların güzelliklerini </a:t>
            </a:r>
            <a:r>
              <a:rPr lang="tr-TR" sz="2800" dirty="0"/>
              <a:t>görmeyi öğretenler de onlardır. </a:t>
            </a:r>
            <a:r>
              <a:rPr lang="tr-TR" sz="2800" dirty="0" smtClean="0"/>
              <a:t>Onları izleyip</a:t>
            </a:r>
            <a:r>
              <a:rPr lang="tr-TR" sz="2800" dirty="0"/>
              <a:t>, onlardan bir şeyler öğrenirsek, </a:t>
            </a:r>
            <a:r>
              <a:rPr lang="tr-TR" sz="2800" dirty="0" smtClean="0"/>
              <a:t>pencereden dışarı </a:t>
            </a:r>
            <a:r>
              <a:rPr lang="tr-TR" sz="2800" dirty="0"/>
              <a:t>bakmak bile heyecan verici bir </a:t>
            </a:r>
            <a:r>
              <a:rPr lang="tr-TR" sz="2800" dirty="0" smtClean="0"/>
              <a:t>serüvene dönüşecektir</a:t>
            </a:r>
            <a:r>
              <a:rPr lang="tr-TR" sz="2800" dirty="0"/>
              <a:t>. </a:t>
            </a:r>
            <a:r>
              <a:rPr lang="tr-TR" sz="2800" dirty="0" smtClean="0"/>
              <a:t>Bu </a:t>
            </a:r>
            <a:r>
              <a:rPr lang="tr-TR" sz="2800" dirty="0"/>
              <a:t>parçada, sanat eserinin hangi </a:t>
            </a:r>
            <a:r>
              <a:rPr lang="tr-TR" sz="2800" dirty="0" smtClean="0"/>
              <a:t>özelliği vurgulanmaktadır</a:t>
            </a:r>
            <a:r>
              <a:rPr lang="tr-TR" sz="2800" dirty="0"/>
              <a:t>? </a:t>
            </a:r>
          </a:p>
          <a:p>
            <a:r>
              <a:rPr lang="tr-TR" sz="2800" dirty="0"/>
              <a:t>A) Sadece, güzel olması amacıyla yapılması</a:t>
            </a:r>
          </a:p>
          <a:p>
            <a:r>
              <a:rPr lang="tr-TR" sz="2800" dirty="0"/>
              <a:t>B) Bir benzerinin olmaması</a:t>
            </a:r>
          </a:p>
          <a:p>
            <a:r>
              <a:rPr lang="tr-TR" sz="2800" dirty="0"/>
              <a:t>C) Belirli bir sanat akımının izlerini taşıması</a:t>
            </a:r>
          </a:p>
          <a:p>
            <a:r>
              <a:rPr lang="tr-TR" sz="2800" dirty="0"/>
              <a:t>D) Sanatçının öz ve biçim arasında kurduğu </a:t>
            </a:r>
            <a:r>
              <a:rPr lang="tr-TR" sz="2800" dirty="0" smtClean="0"/>
              <a:t> dengenin </a:t>
            </a:r>
            <a:r>
              <a:rPr lang="tr-TR" sz="2800" dirty="0"/>
              <a:t>bir sonucu olması</a:t>
            </a:r>
          </a:p>
          <a:p>
            <a:r>
              <a:rPr lang="tr-TR" sz="2800" dirty="0"/>
              <a:t>E) Dünyayı, alışık olunandan farklı bir anlayışla </a:t>
            </a:r>
            <a:r>
              <a:rPr lang="tr-TR" sz="2800" dirty="0" smtClean="0"/>
              <a:t> yansıtması</a:t>
            </a:r>
            <a:endParaRPr lang="tr-TR" sz="2800" dirty="0"/>
          </a:p>
          <a:p>
            <a:r>
              <a:rPr lang="tr-TR" dirty="0"/>
              <a:t>                     (2000-ÖSS)</a:t>
            </a:r>
          </a:p>
        </p:txBody>
      </p:sp>
    </p:spTree>
    <p:extLst>
      <p:ext uri="{BB962C8B-B14F-4D97-AF65-F5344CB8AC3E}">
        <p14:creationId xmlns:p14="http://schemas.microsoft.com/office/powerpoint/2010/main" val="161096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0311" y="349956"/>
            <a:ext cx="1189848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Bizleri sanata yönelten güçlü dürtülerden biri de </a:t>
            </a:r>
            <a:r>
              <a:rPr lang="tr-TR" sz="3600" dirty="0" smtClean="0"/>
              <a:t>gündelik </a:t>
            </a:r>
            <a:r>
              <a:rPr lang="tr-TR" sz="3600" dirty="0"/>
              <a:t>hayatın acı verici kabalığından, sıkıcı</a:t>
            </a:r>
          </a:p>
          <a:p>
            <a:r>
              <a:rPr lang="tr-TR" sz="3600" dirty="0"/>
              <a:t>monotonluğundan ve sürekli değişen kişisel </a:t>
            </a:r>
            <a:r>
              <a:rPr lang="tr-TR" sz="3600" dirty="0" smtClean="0"/>
              <a:t>istekler zincirinden </a:t>
            </a:r>
            <a:r>
              <a:rPr lang="tr-TR" sz="3600" dirty="0"/>
              <a:t>kaçma gereksinimidir. </a:t>
            </a:r>
            <a:r>
              <a:rPr lang="tr-TR" sz="3600" dirty="0" smtClean="0"/>
              <a:t>Bu </a:t>
            </a:r>
            <a:r>
              <a:rPr lang="tr-TR" sz="3600" dirty="0"/>
              <a:t>cümlede sözü edilen gereksinim, </a:t>
            </a:r>
            <a:r>
              <a:rPr lang="tr-TR" sz="3600" dirty="0" smtClean="0"/>
              <a:t>sanatta özellikle hangi </a:t>
            </a:r>
            <a:r>
              <a:rPr lang="tr-TR" sz="3600" dirty="0"/>
              <a:t>yolla giderilir? </a:t>
            </a:r>
          </a:p>
          <a:p>
            <a:r>
              <a:rPr lang="tr-TR" sz="3600" dirty="0"/>
              <a:t>A) Belirli bir üslubu sürdürme</a:t>
            </a:r>
          </a:p>
          <a:p>
            <a:r>
              <a:rPr lang="tr-TR" sz="3600" dirty="0"/>
              <a:t>B) Alanını sınırlama</a:t>
            </a:r>
          </a:p>
          <a:p>
            <a:r>
              <a:rPr lang="tr-TR" sz="3600" dirty="0"/>
              <a:t>C) Kurmaca dünya oluşturma</a:t>
            </a:r>
          </a:p>
          <a:p>
            <a:r>
              <a:rPr lang="tr-TR" sz="3600" dirty="0"/>
              <a:t>D) Kalıcı yapıtlar verme</a:t>
            </a:r>
          </a:p>
          <a:p>
            <a:r>
              <a:rPr lang="tr-TR" sz="3600" dirty="0"/>
              <a:t>E) Kullanacağı tekniği belirleme</a:t>
            </a:r>
            <a:r>
              <a:rPr lang="tr-TR" dirty="0"/>
              <a:t> </a:t>
            </a:r>
          </a:p>
          <a:p>
            <a:r>
              <a:rPr lang="tr-TR" dirty="0"/>
              <a:t>              (2004 – ÖSS) </a:t>
            </a:r>
          </a:p>
        </p:txBody>
      </p:sp>
    </p:spTree>
    <p:extLst>
      <p:ext uri="{BB962C8B-B14F-4D97-AF65-F5344CB8AC3E}">
        <p14:creationId xmlns:p14="http://schemas.microsoft.com/office/powerpoint/2010/main" val="53239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8356" y="173421"/>
            <a:ext cx="1176302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• Ressam sadece resim yapar, kendi </a:t>
            </a:r>
            <a:r>
              <a:rPr lang="tr-TR" sz="3200" dirty="0" smtClean="0"/>
              <a:t>düşüncelerini resme </a:t>
            </a:r>
            <a:r>
              <a:rPr lang="tr-TR" sz="3200" dirty="0"/>
              <a:t>yapıştırmaz. </a:t>
            </a:r>
          </a:p>
          <a:p>
            <a:r>
              <a:rPr lang="tr-TR" sz="3200" dirty="0" smtClean="0"/>
              <a:t> </a:t>
            </a:r>
            <a:r>
              <a:rPr lang="tr-TR" sz="3200" dirty="0"/>
              <a:t>Sanatçı eserini gerçekleştirmesindeki niyetiyle </a:t>
            </a:r>
            <a:r>
              <a:rPr lang="tr-TR" sz="3200" dirty="0" smtClean="0"/>
              <a:t>değil, yalnızca gerçekleştirdiği </a:t>
            </a:r>
            <a:r>
              <a:rPr lang="tr-TR" sz="3200" dirty="0"/>
              <a:t>eserin niteliğiyle övgüyü </a:t>
            </a:r>
            <a:r>
              <a:rPr lang="tr-TR" sz="3200" dirty="0" smtClean="0"/>
              <a:t>hak eder</a:t>
            </a:r>
            <a:r>
              <a:rPr lang="tr-TR" sz="3200" dirty="0"/>
              <a:t>.  </a:t>
            </a:r>
            <a:r>
              <a:rPr lang="tr-TR" sz="3200" dirty="0" smtClean="0"/>
              <a:t>Bu </a:t>
            </a:r>
            <a:r>
              <a:rPr lang="tr-TR" sz="3200" dirty="0"/>
              <a:t>iki yargıdan çıkarılabilecek ortak </a:t>
            </a:r>
            <a:r>
              <a:rPr lang="tr-TR" sz="3200" dirty="0" smtClean="0"/>
              <a:t>sonuç aşağıdakilerden </a:t>
            </a:r>
            <a:r>
              <a:rPr lang="tr-TR" sz="3200" dirty="0"/>
              <a:t>hangisidir?  </a:t>
            </a:r>
          </a:p>
          <a:p>
            <a:r>
              <a:rPr lang="tr-TR" sz="3600" dirty="0"/>
              <a:t>A) Sanatçının görevi toplumu aydınlatmaktır. </a:t>
            </a:r>
          </a:p>
          <a:p>
            <a:r>
              <a:rPr lang="tr-TR" sz="3600" dirty="0"/>
              <a:t>B) Sanatçı yaşadığı kültürün etkisindedir. </a:t>
            </a:r>
          </a:p>
          <a:p>
            <a:r>
              <a:rPr lang="tr-TR" sz="3600" dirty="0"/>
              <a:t>C) Sanatta önemli olan, sanat eserinin kendisidir. </a:t>
            </a:r>
          </a:p>
          <a:p>
            <a:r>
              <a:rPr lang="tr-TR" sz="3600" dirty="0"/>
              <a:t>D) Her izleyici sanat eserini kendine göre yorumlar. </a:t>
            </a:r>
          </a:p>
          <a:p>
            <a:r>
              <a:rPr lang="tr-TR" sz="3600" dirty="0"/>
              <a:t>E) Sanatçının niyeti, sanat eserinin niteliğini belirler.  </a:t>
            </a:r>
          </a:p>
          <a:p>
            <a:endParaRPr lang="tr-TR" sz="3200" dirty="0"/>
          </a:p>
          <a:p>
            <a:r>
              <a:rPr lang="tr-TR" sz="3200" dirty="0"/>
              <a:t>                  (2007-ÖSS)</a:t>
            </a:r>
          </a:p>
        </p:txBody>
      </p:sp>
    </p:spTree>
    <p:extLst>
      <p:ext uri="{BB962C8B-B14F-4D97-AF65-F5344CB8AC3E}">
        <p14:creationId xmlns:p14="http://schemas.microsoft.com/office/powerpoint/2010/main" val="210907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9644" y="25360"/>
            <a:ext cx="11672711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Sanat eserleri diğer nesneler gibi vardır. Resimler </a:t>
            </a:r>
            <a:r>
              <a:rPr lang="tr-TR" sz="2800" dirty="0" smtClean="0"/>
              <a:t>bir şapka </a:t>
            </a:r>
            <a:r>
              <a:rPr lang="tr-TR" sz="2800" dirty="0"/>
              <a:t>veya palto gibi duvarda asılı dururlar. Sözgelimi</a:t>
            </a:r>
          </a:p>
          <a:p>
            <a:r>
              <a:rPr lang="tr-TR" sz="2800" dirty="0"/>
              <a:t>Van Gogh’un bir çiftçinin ayakkabılarını </a:t>
            </a:r>
            <a:r>
              <a:rPr lang="tr-TR" sz="2800" dirty="0" smtClean="0"/>
              <a:t>gösteren resmi </a:t>
            </a:r>
            <a:r>
              <a:rPr lang="tr-TR" sz="2800" dirty="0"/>
              <a:t>bir sergiden diğerine taşınıp durur, </a:t>
            </a:r>
            <a:r>
              <a:rPr lang="tr-TR" sz="2800" dirty="0" smtClean="0"/>
              <a:t>aynı Zonguldak’tan </a:t>
            </a:r>
            <a:r>
              <a:rPr lang="tr-TR" sz="2800" dirty="0"/>
              <a:t>gönderilen kömür veya </a:t>
            </a:r>
            <a:r>
              <a:rPr lang="tr-TR" sz="2800" dirty="0" smtClean="0"/>
              <a:t>Karadeniz ormanlarından </a:t>
            </a:r>
            <a:r>
              <a:rPr lang="tr-TR" sz="2800" dirty="0"/>
              <a:t>gönderilen tomrukların taşınması gibi. </a:t>
            </a:r>
            <a:r>
              <a:rPr lang="tr-TR" sz="2800" dirty="0" smtClean="0"/>
              <a:t>Cemal </a:t>
            </a:r>
            <a:r>
              <a:rPr lang="tr-TR" sz="2800" dirty="0"/>
              <a:t>Süreya’nın şiirleri, bir öğrencinin </a:t>
            </a:r>
            <a:r>
              <a:rPr lang="tr-TR" sz="2800" dirty="0" smtClean="0"/>
              <a:t>sırt çantasında </a:t>
            </a:r>
            <a:r>
              <a:rPr lang="tr-TR" sz="2800" dirty="0"/>
              <a:t>diğer eşyalarıyla bir arada </a:t>
            </a:r>
            <a:r>
              <a:rPr lang="tr-TR" sz="2800" dirty="0" smtClean="0"/>
              <a:t>bulunabilir. Beethoven’in </a:t>
            </a:r>
            <a:r>
              <a:rPr lang="tr-TR" sz="2800" dirty="0"/>
              <a:t>eserleri kitapevlerinde raflara </a:t>
            </a:r>
            <a:r>
              <a:rPr lang="tr-TR" sz="2800" dirty="0" smtClean="0"/>
              <a:t>tıpkı kırtasiye </a:t>
            </a:r>
            <a:r>
              <a:rPr lang="tr-TR" sz="2800" dirty="0"/>
              <a:t>malzemeleri gibi yerleştirilir. Yine de </a:t>
            </a:r>
            <a:r>
              <a:rPr lang="tr-TR" sz="2800" dirty="0" smtClean="0"/>
              <a:t>bir şeyi </a:t>
            </a:r>
            <a:r>
              <a:rPr lang="tr-TR" sz="2800" dirty="0"/>
              <a:t>sanat eseri olarak görüp diğer nesnelerden </a:t>
            </a:r>
            <a:r>
              <a:rPr lang="tr-TR" sz="2800" dirty="0" smtClean="0"/>
              <a:t>ayrı tutuyorsak </a:t>
            </a:r>
            <a:r>
              <a:rPr lang="tr-TR" sz="2800" dirty="0"/>
              <a:t>o, estetikle ilgili görüşlerimize </a:t>
            </a:r>
            <a:r>
              <a:rPr lang="tr-TR" sz="2800" dirty="0" smtClean="0"/>
              <a:t>uygun demektir</a:t>
            </a:r>
            <a:r>
              <a:rPr lang="tr-TR" sz="2800" dirty="0"/>
              <a:t>. </a:t>
            </a:r>
            <a:r>
              <a:rPr lang="tr-TR" sz="2800" dirty="0" smtClean="0"/>
              <a:t>Bu </a:t>
            </a:r>
            <a:r>
              <a:rPr lang="tr-TR" sz="2800" dirty="0"/>
              <a:t>parçaya göre sanat eseri diğer </a:t>
            </a:r>
            <a:r>
              <a:rPr lang="tr-TR" sz="2800" dirty="0" smtClean="0"/>
              <a:t>nesnelerden hangi </a:t>
            </a:r>
            <a:r>
              <a:rPr lang="tr-TR" sz="2800" dirty="0"/>
              <a:t>açıdan ayırt edilir? </a:t>
            </a:r>
          </a:p>
          <a:p>
            <a:r>
              <a:rPr lang="tr-TR" dirty="0"/>
              <a:t> </a:t>
            </a:r>
          </a:p>
          <a:p>
            <a:r>
              <a:rPr lang="tr-TR" sz="2800" dirty="0"/>
              <a:t>A) Estetik kaygılarla oluşturulmasıyla </a:t>
            </a:r>
          </a:p>
          <a:p>
            <a:r>
              <a:rPr lang="tr-TR" sz="2800" dirty="0"/>
              <a:t>B) Doğayı aynen yansıtmasıyla</a:t>
            </a:r>
          </a:p>
          <a:p>
            <a:r>
              <a:rPr lang="tr-TR" sz="2800" dirty="0"/>
              <a:t>C) Alımlayıcının değerlendirme biçimiyle</a:t>
            </a:r>
          </a:p>
          <a:p>
            <a:r>
              <a:rPr lang="tr-TR" sz="2800" dirty="0"/>
              <a:t>D) Evrensel nitelik taşımasıyla</a:t>
            </a:r>
          </a:p>
          <a:p>
            <a:r>
              <a:rPr lang="tr-TR" sz="2800" dirty="0"/>
              <a:t>E) Yaratıcısının düşüncesini içermesiyle </a:t>
            </a:r>
          </a:p>
        </p:txBody>
      </p:sp>
    </p:spTree>
    <p:extLst>
      <p:ext uri="{BB962C8B-B14F-4D97-AF65-F5344CB8AC3E}">
        <p14:creationId xmlns:p14="http://schemas.microsoft.com/office/powerpoint/2010/main" val="12790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44" y="177017"/>
            <a:ext cx="11277600" cy="651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1312" y="214490"/>
            <a:ext cx="10975621" cy="1456267"/>
          </a:xfrm>
        </p:spPr>
        <p:txBody>
          <a:bodyPr/>
          <a:lstStyle/>
          <a:p>
            <a:r>
              <a:rPr lang="tr-TR" dirty="0"/>
              <a:t>Sanat ile felsefe arasındaki ortak özellikler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1911" y="1207911"/>
            <a:ext cx="12000089" cy="4583290"/>
          </a:xfrm>
        </p:spPr>
        <p:txBody>
          <a:bodyPr>
            <a:normAutofit lnSpcReduction="10000"/>
          </a:bodyPr>
          <a:lstStyle/>
          <a:p>
            <a:r>
              <a:rPr lang="tr-TR" sz="4200" dirty="0" smtClean="0"/>
              <a:t>- </a:t>
            </a:r>
            <a:r>
              <a:rPr lang="tr-TR" sz="3300" dirty="0"/>
              <a:t>Felsefe gibi sanatta insana özgü bir etkinliktir. </a:t>
            </a:r>
          </a:p>
          <a:p>
            <a:r>
              <a:rPr lang="tr-TR" sz="3300" dirty="0" smtClean="0"/>
              <a:t>- </a:t>
            </a:r>
            <a:r>
              <a:rPr lang="tr-TR" sz="3300" dirty="0"/>
              <a:t>Felsefe de sanat da; doğayı ve insan varlığını </a:t>
            </a:r>
            <a:r>
              <a:rPr lang="tr-TR" sz="3300" dirty="0" smtClean="0"/>
              <a:t>konu </a:t>
            </a:r>
            <a:r>
              <a:rPr lang="tr-TR" sz="3300" dirty="0"/>
              <a:t>edinir</a:t>
            </a:r>
            <a:r>
              <a:rPr lang="tr-TR" sz="3800" dirty="0"/>
              <a:t>. </a:t>
            </a:r>
          </a:p>
          <a:p>
            <a:r>
              <a:rPr lang="tr-TR" sz="3200" dirty="0" smtClean="0"/>
              <a:t>Her </a:t>
            </a:r>
            <a:r>
              <a:rPr lang="tr-TR" sz="3200" dirty="0"/>
              <a:t>ikisinin de zorunlu olarak uymaları gereken </a:t>
            </a:r>
            <a:r>
              <a:rPr lang="tr-TR" sz="3200" dirty="0" smtClean="0"/>
              <a:t>belirli </a:t>
            </a:r>
            <a:r>
              <a:rPr lang="tr-TR" sz="3200" dirty="0"/>
              <a:t>bir yöntemleri yoktur. </a:t>
            </a:r>
          </a:p>
          <a:p>
            <a:r>
              <a:rPr lang="tr-TR" sz="3200" dirty="0" smtClean="0"/>
              <a:t> </a:t>
            </a:r>
            <a:r>
              <a:rPr lang="tr-TR" sz="3200" dirty="0"/>
              <a:t>Her ikisinin de önermeleri dar anlamda </a:t>
            </a:r>
            <a:r>
              <a:rPr lang="tr-TR" sz="3200" dirty="0" smtClean="0"/>
              <a:t>doğrulanamaz </a:t>
            </a:r>
            <a:r>
              <a:rPr lang="tr-TR" sz="3200" dirty="0"/>
              <a:t>bir yapıdadır, yani olgusal </a:t>
            </a:r>
            <a:r>
              <a:rPr lang="tr-TR" sz="3200" dirty="0" smtClean="0"/>
              <a:t>olarak doğrulanmaları </a:t>
            </a:r>
            <a:r>
              <a:rPr lang="tr-TR" sz="3200" dirty="0"/>
              <a:t>mümkün değildir. Bir sanat </a:t>
            </a:r>
            <a:r>
              <a:rPr lang="tr-TR" sz="3200" dirty="0" smtClean="0"/>
              <a:t>eseri, yapısı </a:t>
            </a:r>
            <a:r>
              <a:rPr lang="tr-TR" sz="3200" dirty="0"/>
              <a:t>bakımından doğru veya yanlış olamaz.  </a:t>
            </a:r>
          </a:p>
          <a:p>
            <a:r>
              <a:rPr lang="tr-TR" sz="3200" dirty="0" smtClean="0"/>
              <a:t>Her </a:t>
            </a:r>
            <a:r>
              <a:rPr lang="tr-TR" sz="3200" dirty="0"/>
              <a:t>ikisinden doğan ürünler insanda bir </a:t>
            </a:r>
            <a:r>
              <a:rPr lang="tr-TR" sz="3200" dirty="0" smtClean="0"/>
              <a:t>haz uyandırır</a:t>
            </a:r>
            <a:r>
              <a:rPr lang="tr-TR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525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4492978"/>
          </a:xfrm>
        </p:spPr>
        <p:txBody>
          <a:bodyPr/>
          <a:lstStyle/>
          <a:p>
            <a:r>
              <a:rPr lang="tr-TR" dirty="0" smtClean="0"/>
              <a:t>Sevim hazar/Çukurova Anadolu lisesi/felsefe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78378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Sanat ve felsefe arasındaki en önemli fark,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2889" y="1783645"/>
            <a:ext cx="11977511" cy="3262488"/>
          </a:xfrm>
        </p:spPr>
        <p:txBody>
          <a:bodyPr/>
          <a:lstStyle/>
          <a:p>
            <a:pPr marL="0" indent="0">
              <a:buNone/>
            </a:pPr>
            <a:r>
              <a:rPr lang="tr-TR" sz="4000" dirty="0" smtClean="0"/>
              <a:t>felsefenin </a:t>
            </a:r>
            <a:r>
              <a:rPr lang="tr-TR" sz="4000" dirty="0">
                <a:solidFill>
                  <a:srgbClr val="FF0000"/>
                </a:solidFill>
              </a:rPr>
              <a:t>düşünceye</a:t>
            </a:r>
            <a:r>
              <a:rPr lang="tr-TR" sz="4000" dirty="0"/>
              <a:t> dayalı evrensel bir bilgi </a:t>
            </a:r>
            <a:r>
              <a:rPr lang="tr-TR" sz="4000" dirty="0" smtClean="0"/>
              <a:t>olma iddiasına </a:t>
            </a:r>
            <a:r>
              <a:rPr lang="tr-TR" sz="4000" dirty="0"/>
              <a:t>karşılık sanatın </a:t>
            </a:r>
            <a:r>
              <a:rPr lang="tr-TR" sz="4000" dirty="0">
                <a:solidFill>
                  <a:srgbClr val="00B050"/>
                </a:solidFill>
              </a:rPr>
              <a:t>duygulara</a:t>
            </a:r>
            <a:r>
              <a:rPr lang="tr-TR" sz="4000" dirty="0"/>
              <a:t> dayanan </a:t>
            </a:r>
            <a:r>
              <a:rPr lang="tr-TR" sz="4000" dirty="0" smtClean="0"/>
              <a:t>bir faaliyet </a:t>
            </a:r>
            <a:r>
              <a:rPr lang="tr-TR" sz="4000" dirty="0"/>
              <a:t>olmasıdır.  </a:t>
            </a:r>
          </a:p>
          <a:p>
            <a:pPr marL="0" indent="0">
              <a:buNone/>
            </a:pP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40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12799" y="2551837"/>
            <a:ext cx="110405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Verdiği eserler bakımından </a:t>
            </a:r>
            <a:r>
              <a:rPr lang="tr-TR" sz="3200" dirty="0">
                <a:solidFill>
                  <a:srgbClr val="00B050"/>
                </a:solidFill>
              </a:rPr>
              <a:t>sanat</a:t>
            </a:r>
            <a:r>
              <a:rPr lang="tr-TR" sz="3200" dirty="0"/>
              <a:t> ile </a:t>
            </a:r>
            <a:r>
              <a:rPr lang="tr-TR" sz="3200" dirty="0">
                <a:solidFill>
                  <a:srgbClr val="C00000"/>
                </a:solidFill>
              </a:rPr>
              <a:t>zanaatı</a:t>
            </a:r>
            <a:r>
              <a:rPr lang="tr-TR" sz="3200" dirty="0"/>
              <a:t> </a:t>
            </a:r>
            <a:r>
              <a:rPr lang="tr-TR" sz="3200" dirty="0" smtClean="0"/>
              <a:t>da birbirinden </a:t>
            </a:r>
            <a:r>
              <a:rPr lang="tr-TR" sz="3200" dirty="0"/>
              <a:t>ayırmak gerekir. Zanaatta, </a:t>
            </a:r>
            <a:r>
              <a:rPr lang="tr-TR" sz="3200" dirty="0">
                <a:solidFill>
                  <a:srgbClr val="C00000"/>
                </a:solidFill>
              </a:rPr>
              <a:t>faydaya</a:t>
            </a:r>
            <a:r>
              <a:rPr lang="tr-TR" sz="3200" dirty="0"/>
              <a:t> </a:t>
            </a:r>
            <a:r>
              <a:rPr lang="tr-TR" sz="3200" dirty="0" smtClean="0"/>
              <a:t>dayalı ürünler </a:t>
            </a:r>
            <a:r>
              <a:rPr lang="tr-TR" sz="3200" dirty="0"/>
              <a:t>ortaya koyulurken, sanatta faydadan </a:t>
            </a:r>
            <a:r>
              <a:rPr lang="tr-TR" sz="3200" dirty="0" smtClean="0"/>
              <a:t>ziyade sanatsal </a:t>
            </a:r>
            <a:r>
              <a:rPr lang="tr-TR" sz="3200" dirty="0">
                <a:solidFill>
                  <a:srgbClr val="00B050"/>
                </a:solidFill>
              </a:rPr>
              <a:t>(estetik) </a:t>
            </a:r>
            <a:r>
              <a:rPr lang="tr-TR" sz="3200" dirty="0"/>
              <a:t>kaygıya dayalı ürünler </a:t>
            </a:r>
            <a:r>
              <a:rPr lang="tr-TR" sz="3200" dirty="0" smtClean="0"/>
              <a:t>ortaya koyulur</a:t>
            </a:r>
            <a:r>
              <a:rPr lang="tr-TR" sz="3200" dirty="0"/>
              <a:t>.  Yani; belli bir menfaat ve maddi </a:t>
            </a:r>
            <a:r>
              <a:rPr lang="tr-TR" sz="3200" dirty="0" smtClean="0"/>
              <a:t>gelir sağlamak </a:t>
            </a:r>
            <a:r>
              <a:rPr lang="tr-TR" sz="3200" dirty="0"/>
              <a:t>amacıyla yapılan ürünler zanaat ürünüdür. </a:t>
            </a:r>
          </a:p>
        </p:txBody>
      </p:sp>
    </p:spTree>
    <p:extLst>
      <p:ext uri="{BB962C8B-B14F-4D97-AF65-F5344CB8AC3E}">
        <p14:creationId xmlns:p14="http://schemas.microsoft.com/office/powerpoint/2010/main" val="39297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NOT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25778" y="2828836"/>
            <a:ext cx="1168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Bir sanat eserinin estetik değer kazanabilmesi </a:t>
            </a:r>
            <a:r>
              <a:rPr lang="tr-TR" sz="4000" dirty="0" smtClean="0"/>
              <a:t>için, hiçbir </a:t>
            </a:r>
            <a:r>
              <a:rPr lang="tr-TR" sz="4000" dirty="0"/>
              <a:t>çıkar düşünmeden o objeden haz duyan ve </a:t>
            </a:r>
            <a:r>
              <a:rPr lang="tr-TR" sz="4000" dirty="0" smtClean="0"/>
              <a:t>onu takdir </a:t>
            </a:r>
            <a:r>
              <a:rPr lang="tr-TR" sz="4000" dirty="0"/>
              <a:t>eden estetik süjelerin bulunması gerekir.  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776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250303" y="1189756"/>
            <a:ext cx="6933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/>
              <a:t>SANAT FELSEFESİNİN KAVRAMLARI </a:t>
            </a:r>
          </a:p>
        </p:txBody>
      </p:sp>
      <p:sp>
        <p:nvSpPr>
          <p:cNvPr id="2" name="Dikdörtgen 1"/>
          <p:cNvSpPr/>
          <p:nvPr/>
        </p:nvSpPr>
        <p:spPr>
          <a:xfrm>
            <a:off x="1753000" y="3041134"/>
            <a:ext cx="8118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4000" dirty="0"/>
              <a:t>Obje: Sanatta konu olan nesne, varlık. </a:t>
            </a:r>
            <a:endParaRPr lang="tr-TR" sz="4000" dirty="0"/>
          </a:p>
        </p:txBody>
      </p:sp>
      <p:sp>
        <p:nvSpPr>
          <p:cNvPr id="3" name="Dikdörtgen 2"/>
          <p:cNvSpPr/>
          <p:nvPr/>
        </p:nvSpPr>
        <p:spPr>
          <a:xfrm>
            <a:off x="1256747" y="4494423"/>
            <a:ext cx="9512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4000" dirty="0"/>
              <a:t>Suje: Sanatla ilgilenen, sanattan anlayan kişi.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173874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Gökyüzü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TC103457452[[fn=Gök]]</Template>
  <TotalTime>130</TotalTime>
  <Words>2946</Words>
  <Application>Microsoft Office PowerPoint</Application>
  <PresentationFormat>Geniş ekran</PresentationFormat>
  <Paragraphs>213</Paragraphs>
  <Slides>50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4" baseType="lpstr">
      <vt:lpstr>Arial</vt:lpstr>
      <vt:lpstr>Calibri</vt:lpstr>
      <vt:lpstr>Calibri Light</vt:lpstr>
      <vt:lpstr>Gökyüzü</vt:lpstr>
      <vt:lpstr>PowerPoint Sunusu</vt:lpstr>
      <vt:lpstr>PowerPoint Sunusu</vt:lpstr>
      <vt:lpstr>PowerPoint Sunusu</vt:lpstr>
      <vt:lpstr>PowerPoint Sunusu</vt:lpstr>
      <vt:lpstr>Sanat ile felsefe arasındaki ortak özellikler </vt:lpstr>
      <vt:lpstr>Sanat ve felsefe arasındaki en önemli fark,</vt:lpstr>
      <vt:lpstr>PowerPoint Sunusu</vt:lpstr>
      <vt:lpstr>NOT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1. Güzelliğin İçsel Nitelikleri: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Sevim hazar/Çukurova Anadolu lisesi/felsefe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abi</dc:creator>
  <cp:lastModifiedBy>abi</cp:lastModifiedBy>
  <cp:revision>66</cp:revision>
  <dcterms:created xsi:type="dcterms:W3CDTF">2014-02-03T19:23:52Z</dcterms:created>
  <dcterms:modified xsi:type="dcterms:W3CDTF">2014-02-12T14:25:38Z</dcterms:modified>
</cp:coreProperties>
</file>